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24" r:id="rId5"/>
    <p:sldId id="302" r:id="rId6"/>
    <p:sldId id="304" r:id="rId7"/>
    <p:sldId id="315" r:id="rId8"/>
    <p:sldId id="325" r:id="rId9"/>
    <p:sldId id="334" r:id="rId10"/>
    <p:sldId id="333" r:id="rId11"/>
    <p:sldId id="338" r:id="rId12"/>
    <p:sldId id="329" r:id="rId13"/>
    <p:sldId id="328" r:id="rId14"/>
    <p:sldId id="332" r:id="rId15"/>
    <p:sldId id="335" r:id="rId16"/>
    <p:sldId id="331" r:id="rId17"/>
    <p:sldId id="294" r:id="rId18"/>
    <p:sldId id="295" r:id="rId19"/>
    <p:sldId id="336" r:id="rId20"/>
    <p:sldId id="326" r:id="rId21"/>
    <p:sldId id="339" r:id="rId22"/>
    <p:sldId id="340" r:id="rId23"/>
    <p:sldId id="341" r:id="rId24"/>
    <p:sldId id="310" r:id="rId25"/>
    <p:sldId id="312" r:id="rId26"/>
    <p:sldId id="313" r:id="rId27"/>
    <p:sldId id="33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7321C-60FC-4948-BAE8-9089B6999BB1}" v="186" dt="2023-04-13T22:53:05.689"/>
    <p1510:client id="{57266055-8850-4A16-978E-9B380CA969B3}" v="1438" dt="2023-04-13T09:11:20.825"/>
    <p1510:client id="{59F11AAF-059E-4C99-B827-C874F443ABC6}" v="323" dt="2023-04-13T03:10:47.978"/>
    <p1510:client id="{74E75251-70D4-43A5-B7F0-D7D39F224685}" v="531" dt="2023-04-13T21:47:59.644"/>
    <p1510:client id="{76763461-0429-40F3-84ED-6532D7A7CFDB}" v="63" dt="2023-04-13T22:52:42.687"/>
    <p1510:client id="{775DFCD7-0CF7-42E8-AD02-5F1A34C5EF52}" v="1227" dt="2023-04-13T21:49:13.655"/>
    <p1510:client id="{8389F4AF-EC70-4736-9507-E0466BCB03E4}" v="377" dt="2023-04-13T03:01:52.499"/>
    <p1510:client id="{A1DFA408-74C5-4589-A6B7-ECA24929D276}" v="50" dt="2023-04-13T22:41:26.993"/>
    <p1510:client id="{A22D3DEA-D788-DAB3-5E69-064BA0E8584B}" v="2302" dt="2023-04-14T01:38:44.644"/>
    <p1510:client id="{B0B5B0AF-12F1-41F8-90DC-75BF40C49F0B}" v="263" dt="2023-04-13T03:29:18.482"/>
    <p1510:client id="{BE538AC7-FF33-41E5-A2C6-0D41F3E40F95}" v="29" dt="2023-04-13T22:19:07.028"/>
    <p1510:client id="{DA18D8C0-C1CA-43E8-A9F2-9D6A990EDD8F}" v="1447" dt="2023-04-13T20:33:19.282"/>
    <p1510:client id="{F7477563-633A-4D79-ACFA-DA255260315C}" v="33" dt="2023-04-13T15:43:05.842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slide" Target="slides/slide22.xml" Id="rId26" /><Relationship Type="http://schemas.openxmlformats.org/officeDocument/2006/relationships/customXml" Target="../customXml/item3.xml" Id="rId3" /><Relationship Type="http://schemas.openxmlformats.org/officeDocument/2006/relationships/slide" Target="slides/slide17.xml" Id="rId21" /><Relationship Type="http://schemas.openxmlformats.org/officeDocument/2006/relationships/tableStyles" Target="tableStyles.xml" Id="rId34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slide" Target="slides/slide21.xml" Id="rId25" /><Relationship Type="http://schemas.openxmlformats.org/officeDocument/2006/relationships/theme" Target="theme/theme1.xml" Id="rId33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slide" Target="slides/slide16.xml" Id="rId20" /><Relationship Type="http://schemas.openxmlformats.org/officeDocument/2006/relationships/notesMaster" Target="notesMasters/notesMaster1.xml" Id="rId29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slide" Target="slides/slide20.xml" Id="rId24" /><Relationship Type="http://schemas.openxmlformats.org/officeDocument/2006/relationships/viewProps" Target="viewProps.xml" Id="rId32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slide" Target="slides/slide19.xml" Id="rId23" /><Relationship Type="http://schemas.openxmlformats.org/officeDocument/2006/relationships/slide" Target="slides/slide24.xml" Id="rId28" /><Relationship Type="http://schemas.microsoft.com/office/2015/10/relationships/revisionInfo" Target="revisionInfo.xml" Id="rId36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openxmlformats.org/officeDocument/2006/relationships/presProps" Target="presProps.xml" Id="rId31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slide" Target="slides/slide18.xml" Id="rId22" /><Relationship Type="http://schemas.openxmlformats.org/officeDocument/2006/relationships/slide" Target="slides/slide23.xml" Id="rId27" /><Relationship Type="http://schemas.openxmlformats.org/officeDocument/2006/relationships/handoutMaster" Target="handoutMasters/handoutMaster1.xml" Id="rId30" /><Relationship Type="http://schemas.openxmlformats.org/officeDocument/2006/relationships/slide" Target="slides/slide4.xml" Id="rId8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4/9/2023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noProof="0"/>
              <a:t>4/9/2023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26F97-B48D-1658-3579-C9BF654C61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noProof="0"/>
              <a:t>4/9/2023</a:t>
            </a:r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727BF-AEDF-3D4A-DD4F-895FD51496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noProof="0"/>
              <a:t>4/9/2023</a:t>
            </a:r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FBF21-CC0C-98A7-285B-73785AC4C0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noProof="0"/>
              <a:t>4/9/2023</a:t>
            </a:r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B295E-6B42-9505-8348-FF83B1B0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22D78-AF1A-4834-9E87-2D47E0C91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4/13/2023</a:t>
            </a:fld>
            <a:endParaRPr lang="en-US" sz="110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rmati/DB-LOG8430/tree/main/MongoDB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Lourmati/DB-LOG8430/tree/main/Hyperledg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ledger.github.io/caliper/v0.5.0/architecture/" TargetMode="External"/><Relationship Id="rId2" Type="http://schemas.openxmlformats.org/officeDocument/2006/relationships/hyperlink" Target="https://www.mongodb.com/docs/manual/introduction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eb.archive.org/web/20170809211159id_/http:/www.cs.toronto.edu/~delara/courses/csc2231/papers/cooper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rière-plan abstrait avec un modèle de réseau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738" b="7738"/>
          <a:stretch/>
        </p:blipFill>
        <p:spPr>
          <a:xfrm>
            <a:off x="0" y="0"/>
            <a:ext cx="12192000" cy="6858000"/>
          </a:xfrm>
          <a:blipFill dpi="0" rotWithShape="1"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483" y="2768499"/>
            <a:ext cx="5056408" cy="13282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ctr"/>
            <a:r>
              <a:rPr lang="fr-FR" sz="2800">
                <a:solidFill>
                  <a:schemeClr val="bg1"/>
                </a:solidFill>
              </a:rPr>
              <a:t>Comparaison entre NoSQL et Blockchain en tant que bases de données distribuées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48708" y="1305863"/>
            <a:ext cx="1709818" cy="490538"/>
          </a:xfrm>
        </p:spPr>
        <p:txBody>
          <a:bodyPr/>
          <a:lstStyle/>
          <a:p>
            <a:r>
              <a:rPr lang="en-US"/>
              <a:t>Équipe Beta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b"/>
          <a:lstStyle/>
          <a:p>
            <a:r>
              <a:rPr lang="en-US" sz="2300"/>
              <a:t>14 </a:t>
            </a:r>
            <a:r>
              <a:rPr lang="en-US" sz="2300" err="1"/>
              <a:t>avril</a:t>
            </a:r>
            <a:r>
              <a:rPr lang="en-US" sz="2300"/>
              <a:t> 2023</a:t>
            </a:r>
            <a:endParaRPr lang="en-US" sz="2300">
              <a:cs typeface="Calibri Light"/>
            </a:endParaRPr>
          </a:p>
          <a:p>
            <a:r>
              <a:rPr lang="en-US" sz="2300"/>
              <a:t>Polytechnique Montréal</a:t>
            </a:r>
            <a:endParaRPr lang="en-US" sz="2300">
              <a:cs typeface="Calibri Light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3A54E9-4835-1F4D-CD23-F4333D60D056}"/>
              </a:ext>
            </a:extLst>
          </p:cNvPr>
          <p:cNvSpPr txBox="1"/>
          <p:nvPr/>
        </p:nvSpPr>
        <p:spPr>
          <a:xfrm>
            <a:off x="11715307" y="6319284"/>
            <a:ext cx="474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latin typeface="Corbel"/>
              </a:rPr>
              <a:t>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681167"/>
            <a:ext cx="8642221" cy="626226"/>
          </a:xfrm>
        </p:spPr>
        <p:txBody>
          <a:bodyPr lIns="91440" tIns="45720" rIns="91440" bIns="45720" anchor="t"/>
          <a:lstStyle/>
          <a:p>
            <a:r>
              <a:rPr lang="en-US" sz="4000"/>
              <a:t>Setup des </a:t>
            </a:r>
            <a:r>
              <a:rPr lang="en-US" sz="4000" err="1"/>
              <a:t>expérimentations</a:t>
            </a:r>
            <a:r>
              <a:rPr lang="en-US" sz="4000"/>
              <a:t> 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818541" y="0"/>
            <a:ext cx="2373459" cy="1309835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136" y="1565977"/>
            <a:ext cx="9278324" cy="4937753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Instance AWS (EC2)</a:t>
            </a:r>
            <a:endParaRPr lang="en-US">
              <a:cs typeface="Calibri Light"/>
            </a:endParaRPr>
          </a:p>
          <a:p>
            <a:pPr lvl="1">
              <a:lnSpc>
                <a:spcPct val="150000"/>
              </a:lnSpc>
            </a:pPr>
            <a:r>
              <a:rPr lang="en-US"/>
              <a:t>Type T2.large (2 vCPU et 8 Go de RAM)</a:t>
            </a:r>
            <a:endParaRPr lang="en-US">
              <a:cs typeface="Calibri Light"/>
            </a:endParaRPr>
          </a:p>
          <a:p>
            <a:pPr lvl="1">
              <a:lnSpc>
                <a:spcPct val="150000"/>
              </a:lnSpc>
            </a:pPr>
            <a:r>
              <a:rPr lang="en-US"/>
              <a:t>20 Go de stockage</a:t>
            </a:r>
            <a:endParaRPr lang="en-US">
              <a:cs typeface="Calibri Light"/>
            </a:endParaRPr>
          </a:p>
          <a:p>
            <a:pPr lvl="1">
              <a:lnSpc>
                <a:spcPct val="150000"/>
              </a:lnSpc>
            </a:pPr>
            <a:r>
              <a:rPr lang="en-US"/>
              <a:t>Distribution Ubuntu</a:t>
            </a:r>
            <a:endParaRPr lang="en-US"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MongoDB</a:t>
            </a: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cs typeface="Calibri Light"/>
              </a:rPr>
              <a:t>Ubuntu 20 LTS</a:t>
            </a:r>
            <a:endParaRPr lang="en-US">
              <a:solidFill>
                <a:srgbClr val="000000"/>
              </a:solidFill>
              <a:cs typeface="Biome Light"/>
            </a:endParaRP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cs typeface="Calibri Light"/>
              </a:rPr>
              <a:t>4 </a:t>
            </a:r>
            <a:r>
              <a:rPr lang="en-US" err="1">
                <a:solidFill>
                  <a:srgbClr val="000000"/>
                </a:solidFill>
                <a:cs typeface="Calibri Light"/>
              </a:rPr>
              <a:t>nœuds</a:t>
            </a:r>
            <a:r>
              <a:rPr lang="en-US">
                <a:solidFill>
                  <a:srgbClr val="000000"/>
                </a:solidFill>
                <a:cs typeface="Calibri Light"/>
              </a:rPr>
              <a:t> (</a:t>
            </a:r>
            <a:r>
              <a:rPr lang="en-US" i="1">
                <a:solidFill>
                  <a:srgbClr val="000000"/>
                </a:solidFill>
                <a:cs typeface="Calibri Light"/>
              </a:rPr>
              <a:t>primary, secondary1, secondary2, secondary3</a:t>
            </a:r>
            <a:r>
              <a:rPr lang="en-US">
                <a:solidFill>
                  <a:srgbClr val="000000"/>
                </a:solidFill>
                <a:cs typeface="Calibri Light"/>
              </a:rPr>
              <a:t>)</a:t>
            </a:r>
          </a:p>
          <a:p>
            <a:pPr>
              <a:lnSpc>
                <a:spcPct val="150000"/>
              </a:lnSpc>
              <a:buClr>
                <a:srgbClr val="FA6F1A"/>
              </a:buClr>
            </a:pPr>
            <a:r>
              <a:rPr lang="en-US">
                <a:solidFill>
                  <a:srgbClr val="000000"/>
                </a:solidFill>
                <a:cs typeface="Biome Light"/>
              </a:rPr>
              <a:t>Hyperledger</a:t>
            </a: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cs typeface="Biome Light"/>
              </a:rPr>
              <a:t>Ubuntu 20 LTS</a:t>
            </a: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cs typeface="Biome Light"/>
              </a:rPr>
              <a:t>2 organisations (</a:t>
            </a:r>
            <a:r>
              <a:rPr lang="en-US" i="1">
                <a:solidFill>
                  <a:srgbClr val="000000"/>
                </a:solidFill>
                <a:cs typeface="Biome Light"/>
              </a:rPr>
              <a:t>org1, org2</a:t>
            </a:r>
            <a:r>
              <a:rPr lang="en-US">
                <a:solidFill>
                  <a:srgbClr val="000000"/>
                </a:solidFill>
                <a:cs typeface="Biome Light"/>
              </a:rPr>
              <a:t>) avec un </a:t>
            </a:r>
            <a:r>
              <a:rPr lang="en-US" i="1">
                <a:solidFill>
                  <a:srgbClr val="000000"/>
                </a:solidFill>
                <a:cs typeface="Biome Light"/>
              </a:rPr>
              <a:t>peer</a:t>
            </a:r>
            <a:r>
              <a:rPr lang="en-US">
                <a:solidFill>
                  <a:srgbClr val="000000"/>
                </a:solidFill>
                <a:cs typeface="Biome Light"/>
              </a:rPr>
              <a:t> par organisation</a:t>
            </a:r>
          </a:p>
          <a:p>
            <a:pPr lvl="1">
              <a:lnSpc>
                <a:spcPct val="150000"/>
              </a:lnSpc>
            </a:pPr>
            <a:endParaRPr lang="en-US">
              <a:solidFill>
                <a:srgbClr val="000000"/>
              </a:solidFill>
              <a:cs typeface="Calibri Light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>
              <a:solidFill>
                <a:srgbClr val="000000"/>
              </a:solidFill>
              <a:cs typeface="Calibri Light"/>
            </a:endParaRPr>
          </a:p>
          <a:p>
            <a:pPr lvl="1">
              <a:lnSpc>
                <a:spcPct val="150000"/>
              </a:lnSpc>
            </a:pPr>
            <a:endParaRPr lang="en-US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B97913-B057-7783-0B0C-9AC8F6B31738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4146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27414"/>
            <a:ext cx="8390294" cy="755300"/>
          </a:xfrm>
        </p:spPr>
        <p:txBody>
          <a:bodyPr lIns="91440" tIns="45720" rIns="91440" bIns="45720" anchor="t"/>
          <a:lstStyle/>
          <a:p>
            <a:r>
              <a:rPr lang="en-US" sz="4000" err="1"/>
              <a:t>Déploiement</a:t>
            </a:r>
          </a:p>
          <a:p>
            <a:endParaRPr lang="en-US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23952"/>
            <a:ext cx="5080000" cy="438150"/>
          </a:xfrm>
        </p:spPr>
        <p:txBody>
          <a:bodyPr lIns="91440" tIns="45720" rIns="91440" bIns="45720" anchor="t"/>
          <a:lstStyle/>
          <a:p>
            <a:r>
              <a:rPr lang="en-US">
                <a:cs typeface="Biome Light"/>
              </a:rPr>
              <a:t>MongoDB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732789"/>
            <a:ext cx="5067300" cy="2935288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Installation des dépendances et librairies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>
                <a:solidFill>
                  <a:srgbClr val="404040"/>
                </a:solidFill>
                <a:cs typeface="Calibri Light"/>
              </a:rPr>
              <a:t>Python 2.7, Docker, Docker Compose, YCSB, etc.</a:t>
            </a:r>
          </a:p>
          <a:p>
            <a:pPr>
              <a:lnSpc>
                <a:spcPct val="150000"/>
              </a:lnSpc>
              <a:buClr>
                <a:srgbClr val="FA6F1A"/>
              </a:buClr>
            </a:pPr>
            <a:r>
              <a:rPr lang="en-US">
                <a:solidFill>
                  <a:srgbClr val="000000"/>
                </a:solidFill>
                <a:cs typeface="Biome Light"/>
              </a:rPr>
              <a:t>Un </a:t>
            </a:r>
            <a:r>
              <a:rPr lang="en-US" err="1">
                <a:solidFill>
                  <a:srgbClr val="000000"/>
                </a:solidFill>
                <a:cs typeface="Biome Light"/>
              </a:rPr>
              <a:t>noeud</a:t>
            </a:r>
            <a:r>
              <a:rPr lang="en-US">
                <a:solidFill>
                  <a:srgbClr val="000000"/>
                </a:solidFill>
                <a:cs typeface="Biome Light"/>
              </a:rPr>
              <a:t> </a:t>
            </a:r>
            <a:r>
              <a:rPr lang="en-US" err="1">
                <a:solidFill>
                  <a:srgbClr val="000000"/>
                </a:solidFill>
                <a:cs typeface="Biome Light"/>
              </a:rPr>
              <a:t>primaire</a:t>
            </a:r>
            <a:r>
              <a:rPr lang="en-US">
                <a:solidFill>
                  <a:srgbClr val="000000"/>
                </a:solidFill>
                <a:cs typeface="Biome Light"/>
              </a:rPr>
              <a:t> </a:t>
            </a:r>
            <a:r>
              <a:rPr lang="en-US" err="1">
                <a:solidFill>
                  <a:srgbClr val="000000"/>
                </a:solidFill>
                <a:cs typeface="Biome Light"/>
              </a:rPr>
              <a:t>actif</a:t>
            </a:r>
            <a:r>
              <a:rPr lang="en-US">
                <a:solidFill>
                  <a:srgbClr val="000000"/>
                </a:solidFill>
                <a:cs typeface="Biome Light"/>
              </a:rPr>
              <a:t> (3 réplicas)</a:t>
            </a:r>
          </a:p>
          <a:p>
            <a:pPr>
              <a:lnSpc>
                <a:spcPct val="150000"/>
              </a:lnSpc>
              <a:buClr>
                <a:srgbClr val="FA6F1A"/>
              </a:buClr>
            </a:pPr>
            <a:r>
              <a:rPr lang="en-US" err="1">
                <a:solidFill>
                  <a:srgbClr val="000000"/>
                </a:solidFill>
                <a:cs typeface="Biome Light"/>
              </a:rPr>
              <a:t>Fichier</a:t>
            </a:r>
            <a:r>
              <a:rPr lang="en-US">
                <a:solidFill>
                  <a:srgbClr val="000000"/>
                </a:solidFill>
                <a:cs typeface="Biome Light"/>
              </a:rPr>
              <a:t> </a:t>
            </a:r>
            <a:r>
              <a:rPr lang="en-US" i="1">
                <a:solidFill>
                  <a:srgbClr val="000000"/>
                </a:solidFill>
                <a:cs typeface="Biome Light"/>
              </a:rPr>
              <a:t>docker-compose-</a:t>
            </a:r>
            <a:r>
              <a:rPr lang="en-US" i="1" err="1">
                <a:solidFill>
                  <a:srgbClr val="000000"/>
                </a:solidFill>
                <a:cs typeface="Biome Light"/>
              </a:rPr>
              <a:t>mongodb.yaml</a:t>
            </a:r>
            <a:endParaRPr lang="en-US" i="1">
              <a:solidFill>
                <a:srgbClr val="000000"/>
              </a:solidFill>
              <a:cs typeface="Biome Light"/>
            </a:endParaRP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rgbClr val="000000"/>
                </a:solidFill>
                <a:cs typeface="Biome Light"/>
              </a:rPr>
              <a:t>Port </a:t>
            </a:r>
            <a:r>
              <a:rPr lang="en-US" err="1">
                <a:solidFill>
                  <a:srgbClr val="000000"/>
                </a:solidFill>
                <a:cs typeface="Biome Light"/>
              </a:rPr>
              <a:t>ouvert</a:t>
            </a:r>
            <a:r>
              <a:rPr lang="en-US">
                <a:solidFill>
                  <a:srgbClr val="000000"/>
                </a:solidFill>
                <a:cs typeface="Biome Light"/>
              </a:rPr>
              <a:t> 27017, </a:t>
            </a:r>
            <a:r>
              <a:rPr lang="en-US" err="1">
                <a:solidFill>
                  <a:srgbClr val="000000"/>
                </a:solidFill>
                <a:cs typeface="Biome Light"/>
              </a:rPr>
              <a:t>Adresse</a:t>
            </a:r>
            <a:r>
              <a:rPr lang="en-US">
                <a:solidFill>
                  <a:srgbClr val="000000"/>
                </a:solidFill>
                <a:cs typeface="Biome Light"/>
              </a:rPr>
              <a:t> IP de </a:t>
            </a:r>
            <a:r>
              <a:rPr lang="en-US" err="1">
                <a:solidFill>
                  <a:srgbClr val="000000"/>
                </a:solidFill>
                <a:cs typeface="Biome Light"/>
              </a:rPr>
              <a:t>l'instance</a:t>
            </a:r>
            <a:r>
              <a:rPr lang="en-US">
                <a:solidFill>
                  <a:srgbClr val="000000"/>
                </a:solidFill>
                <a:cs typeface="Biome Light"/>
              </a:rPr>
              <a:t> EC2</a:t>
            </a:r>
          </a:p>
          <a:p>
            <a:pPr lvl="1">
              <a:lnSpc>
                <a:spcPct val="150000"/>
              </a:lnSpc>
            </a:pPr>
            <a:r>
              <a:rPr lang="en-US">
                <a:ea typeface="+mn-lt"/>
                <a:cs typeface="+mn-lt"/>
                <a:hlinkClick r:id="rId3"/>
              </a:rPr>
              <a:t>https://github.com/Lourmati/DB-LOG8430/tree/main/MongoDB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solidFill>
                <a:srgbClr val="000000"/>
              </a:solidFill>
              <a:cs typeface="Biome Light"/>
            </a:endParaRPr>
          </a:p>
          <a:p>
            <a:pPr lvl="1">
              <a:lnSpc>
                <a:spcPct val="150000"/>
              </a:lnSpc>
            </a:pPr>
            <a:endParaRPr lang="en-US">
              <a:solidFill>
                <a:srgbClr val="000000"/>
              </a:solidFill>
              <a:cs typeface="Biome Light"/>
            </a:endParaRPr>
          </a:p>
          <a:p>
            <a:pPr marL="266700">
              <a:lnSpc>
                <a:spcPct val="150000"/>
              </a:lnSpc>
              <a:buClr>
                <a:srgbClr val="FA6F1A"/>
              </a:buClr>
            </a:pPr>
            <a:endParaRPr lang="en-US" i="1">
              <a:solidFill>
                <a:srgbClr val="000000"/>
              </a:solidFill>
              <a:cs typeface="Biome Light"/>
            </a:endParaRPr>
          </a:p>
          <a:p>
            <a:pPr marL="266700" lvl="1" indent="0">
              <a:lnSpc>
                <a:spcPct val="150000"/>
              </a:lnSpc>
              <a:buNone/>
            </a:pPr>
            <a:br>
              <a:rPr lang="en-US">
                <a:cs typeface="Biome Light"/>
              </a:rPr>
            </a:br>
            <a:r>
              <a:rPr lang="en-US">
                <a:cs typeface="Biome Light"/>
              </a:rPr>
              <a:t> </a:t>
            </a:r>
            <a:endParaRPr lang="en-US">
              <a:cs typeface="Calibri Light"/>
            </a:endParaRPr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17733" y="2027496"/>
            <a:ext cx="5080000" cy="438150"/>
          </a:xfrm>
        </p:spPr>
        <p:txBody>
          <a:bodyPr lIns="91440" tIns="45720" rIns="91440" bIns="45720" anchor="t"/>
          <a:lstStyle/>
          <a:p>
            <a:r>
              <a:rPr lang="en-US">
                <a:cs typeface="Biome Light"/>
              </a:rPr>
              <a:t>Hyperledger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21966" y="2694000"/>
            <a:ext cx="5067300" cy="2935288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2 </a:t>
            </a:r>
            <a:r>
              <a:rPr lang="en-US" err="1">
                <a:cs typeface="Biome Light"/>
              </a:rPr>
              <a:t>organisations</a:t>
            </a:r>
            <a:r>
              <a:rPr lang="en-US">
                <a:cs typeface="Biome Light"/>
              </a:rPr>
              <a:t> (</a:t>
            </a:r>
            <a:r>
              <a:rPr lang="en-US" i="1">
                <a:cs typeface="Biome Light"/>
              </a:rPr>
              <a:t>org1 et org2</a:t>
            </a:r>
            <a:r>
              <a:rPr lang="en-US">
                <a:cs typeface="Biome Light"/>
              </a:rPr>
              <a:t>)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Fichier </a:t>
            </a:r>
            <a:r>
              <a:rPr lang="en-US" i="1">
                <a:cs typeface="Biome Light"/>
              </a:rPr>
              <a:t>config.yaml</a:t>
            </a:r>
          </a:p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Étapes de configuration (README)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>
                <a:ea typeface="+mn-lt"/>
                <a:cs typeface="+mn-lt"/>
                <a:hlinkClick r:id="rId4"/>
              </a:rPr>
              <a:t>https://github.com/Lourmati/DB-LOG8430/tree/main/Hyperledger</a:t>
            </a:r>
            <a:r>
              <a:rPr lang="en-US" sz="1200">
                <a:ea typeface="+mn-lt"/>
                <a:cs typeface="+mn-lt"/>
              </a:rPr>
              <a:t> </a:t>
            </a:r>
            <a:br>
              <a:rPr lang="en-US"/>
            </a:b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73C211D-34F9-0D76-7633-00A3257FDDDA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451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4"/>
            <a:ext cx="8642221" cy="626226"/>
          </a:xfrm>
        </p:spPr>
        <p:txBody>
          <a:bodyPr lIns="91440" tIns="45720" rIns="91440" bIns="45720" anchor="t"/>
          <a:lstStyle/>
          <a:p>
            <a:r>
              <a:rPr lang="en-US" sz="4000" err="1"/>
              <a:t>Tâches</a:t>
            </a:r>
            <a:r>
              <a:rPr lang="en-US" sz="4000"/>
              <a:t> et workloads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818541" y="0"/>
            <a:ext cx="2373459" cy="1309835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529" y="1952884"/>
            <a:ext cx="4964853" cy="4493154"/>
          </a:xfrm>
        </p:spPr>
        <p:txBody>
          <a:bodyPr lIns="91440" tIns="45720" rIns="91440" bIns="45720" anchor="t"/>
          <a:lstStyle/>
          <a:p>
            <a:pPr>
              <a:lnSpc>
                <a:spcPct val="200000"/>
              </a:lnSpc>
            </a:pPr>
            <a:r>
              <a:rPr lang="en-US">
                <a:cs typeface="Biome Light"/>
              </a:rPr>
              <a:t>3 workloads différents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>
                <a:cs typeface="Biome Light"/>
              </a:rPr>
              <a:t>3 tests par combinaison de charge de travail</a:t>
            </a:r>
          </a:p>
          <a:p>
            <a:pPr lvl="1">
              <a:lnSpc>
                <a:spcPct val="200000"/>
              </a:lnSpc>
            </a:pPr>
            <a:r>
              <a:rPr lang="en-US">
                <a:solidFill>
                  <a:srgbClr val="000000"/>
                </a:solidFill>
                <a:cs typeface="Biome Light"/>
              </a:rPr>
              <a:t>Augmenter la </a:t>
            </a:r>
            <a:r>
              <a:rPr lang="en-US" err="1">
                <a:solidFill>
                  <a:srgbClr val="000000"/>
                </a:solidFill>
                <a:cs typeface="Biome Light"/>
              </a:rPr>
              <a:t>précision</a:t>
            </a:r>
            <a:r>
              <a:rPr lang="en-US">
                <a:solidFill>
                  <a:srgbClr val="000000"/>
                </a:solidFill>
                <a:cs typeface="Biome Light"/>
              </a:rPr>
              <a:t> des </a:t>
            </a:r>
            <a:r>
              <a:rPr lang="en-US" err="1">
                <a:solidFill>
                  <a:srgbClr val="000000"/>
                </a:solidFill>
                <a:cs typeface="Biome Light"/>
              </a:rPr>
              <a:t>résultats</a:t>
            </a:r>
            <a:endParaRPr lang="en-US" err="1">
              <a:cs typeface="Biome Light"/>
            </a:endParaRPr>
          </a:p>
          <a:p>
            <a:pPr>
              <a:lnSpc>
                <a:spcPct val="200000"/>
              </a:lnSpc>
            </a:pPr>
            <a:r>
              <a:rPr lang="en-US">
                <a:cs typeface="Biome Light"/>
              </a:rPr>
              <a:t>1000 </a:t>
            </a:r>
            <a:r>
              <a:rPr lang="en-US" err="1">
                <a:cs typeface="Biome Light"/>
              </a:rPr>
              <a:t>opérations</a:t>
            </a:r>
            <a:r>
              <a:rPr lang="en-US">
                <a:cs typeface="Biome Light"/>
              </a:rPr>
              <a:t> par </a:t>
            </a:r>
            <a:r>
              <a:rPr lang="en-US" err="1">
                <a:cs typeface="Biome Light"/>
              </a:rPr>
              <a:t>défaut</a:t>
            </a:r>
            <a:r>
              <a:rPr lang="en-US">
                <a:cs typeface="Biome Light"/>
              </a:rPr>
              <a:t> (</a:t>
            </a:r>
            <a:r>
              <a:rPr lang="en-US" err="1">
                <a:cs typeface="Biome Light"/>
              </a:rPr>
              <a:t>outil</a:t>
            </a:r>
            <a:r>
              <a:rPr lang="en-US">
                <a:cs typeface="Biome Light"/>
              </a:rPr>
              <a:t> YCSB)</a:t>
            </a:r>
            <a:endParaRPr lang="en-US"/>
          </a:p>
          <a:p>
            <a:pPr lvl="1">
              <a:lnSpc>
                <a:spcPct val="200000"/>
              </a:lnSpc>
            </a:pPr>
            <a:r>
              <a:rPr lang="en-US"/>
              <a:t>MongoDB : </a:t>
            </a:r>
            <a:r>
              <a:rPr lang="en-US" err="1"/>
              <a:t>workloada</a:t>
            </a:r>
            <a:r>
              <a:rPr lang="en-US"/>
              <a:t>, </a:t>
            </a:r>
            <a:r>
              <a:rPr lang="en-US" err="1"/>
              <a:t>workloadb</a:t>
            </a:r>
            <a:r>
              <a:rPr lang="en-US"/>
              <a:t>, </a:t>
            </a:r>
            <a:r>
              <a:rPr lang="en-US" err="1"/>
              <a:t>workloadc</a:t>
            </a:r>
            <a:endParaRPr lang="en-US" err="1">
              <a:cs typeface="Calibri Light"/>
            </a:endParaRPr>
          </a:p>
          <a:p>
            <a:pPr lvl="1">
              <a:lnSpc>
                <a:spcPct val="200000"/>
              </a:lnSpc>
            </a:pPr>
            <a:r>
              <a:rPr lang="en-US"/>
              <a:t>Hyperledger : </a:t>
            </a:r>
            <a:r>
              <a:rPr lang="en-US" err="1"/>
              <a:t>paramètre</a:t>
            </a:r>
            <a:r>
              <a:rPr lang="en-US"/>
              <a:t> </a:t>
            </a:r>
            <a:r>
              <a:rPr lang="en-US" err="1"/>
              <a:t>tps</a:t>
            </a:r>
            <a:r>
              <a:rPr lang="en-US"/>
              <a:t>, </a:t>
            </a:r>
            <a:r>
              <a:rPr lang="en-US" err="1"/>
              <a:t>txNumber</a:t>
            </a:r>
            <a:r>
              <a:rPr lang="en-US"/>
              <a:t>, </a:t>
            </a:r>
            <a:r>
              <a:rPr lang="en-US" err="1"/>
              <a:t>txDuration</a:t>
            </a:r>
            <a:endParaRPr lang="en-US" err="1">
              <a:cs typeface="Calibri Light"/>
            </a:endParaRPr>
          </a:p>
          <a:p>
            <a:endParaRPr lang="en-US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581D35CC-86EF-FE46-8F64-BE0CD825F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39624"/>
              </p:ext>
            </p:extLst>
          </p:nvPr>
        </p:nvGraphicFramePr>
        <p:xfrm>
          <a:off x="6172199" y="2429933"/>
          <a:ext cx="5794592" cy="285276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48648">
                  <a:extLst>
                    <a:ext uri="{9D8B030D-6E8A-4147-A177-3AD203B41FA5}">
                      <a16:colId xmlns:a16="http://schemas.microsoft.com/office/drawing/2014/main" val="1082741047"/>
                    </a:ext>
                  </a:extLst>
                </a:gridCol>
                <a:gridCol w="1448648">
                  <a:extLst>
                    <a:ext uri="{9D8B030D-6E8A-4147-A177-3AD203B41FA5}">
                      <a16:colId xmlns:a16="http://schemas.microsoft.com/office/drawing/2014/main" val="4212249339"/>
                    </a:ext>
                  </a:extLst>
                </a:gridCol>
                <a:gridCol w="1448648">
                  <a:extLst>
                    <a:ext uri="{9D8B030D-6E8A-4147-A177-3AD203B41FA5}">
                      <a16:colId xmlns:a16="http://schemas.microsoft.com/office/drawing/2014/main" val="1664026950"/>
                    </a:ext>
                  </a:extLst>
                </a:gridCol>
                <a:gridCol w="1448648">
                  <a:extLst>
                    <a:ext uri="{9D8B030D-6E8A-4147-A177-3AD203B41FA5}">
                      <a16:colId xmlns:a16="http://schemas.microsoft.com/office/drawing/2014/main" val="1961856435"/>
                    </a:ext>
                  </a:extLst>
                </a:gridCol>
              </a:tblGrid>
              <a:tr h="3855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Workload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Operation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Pourcentage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Caractéristique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20666653"/>
                  </a:ext>
                </a:extLst>
              </a:tr>
              <a:tr h="41121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Workload</a:t>
                      </a:r>
                      <a:r>
                        <a:rPr lang="fr-FR" sz="1600">
                          <a:effectLst/>
                        </a:rPr>
                        <a:t> A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READ</a:t>
                      </a:r>
                      <a:endParaRPr lang="fr-FR" sz="16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50%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Charge équilibrée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879390268"/>
                  </a:ext>
                </a:extLst>
              </a:tr>
              <a:tr h="41121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WRITE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50%</a:t>
                      </a: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55492"/>
                  </a:ext>
                </a:extLst>
              </a:tr>
              <a:tr h="41121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Workload</a:t>
                      </a:r>
                      <a:r>
                        <a:rPr lang="fr-FR" sz="1600">
                          <a:effectLst/>
                        </a:rPr>
                        <a:t> B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READ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10%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Écriture majoritaire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53998658"/>
                  </a:ext>
                </a:extLst>
              </a:tr>
              <a:tr h="41121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WRITE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90%</a:t>
                      </a: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9967"/>
                  </a:ext>
                </a:extLst>
              </a:tr>
              <a:tr h="411210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err="1">
                          <a:effectLst/>
                        </a:rPr>
                        <a:t>Workload</a:t>
                      </a:r>
                      <a:r>
                        <a:rPr lang="fr-FR" sz="1600">
                          <a:effectLst/>
                        </a:rPr>
                        <a:t> C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READ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100%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Lecture seulement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145592517"/>
                  </a:ext>
                </a:extLst>
              </a:tr>
              <a:tr h="41121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WRITE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0%</a:t>
                      </a: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607372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F34A8133-BBED-2E3E-25D7-D717AF2F6ED9}"/>
              </a:ext>
            </a:extLst>
          </p:cNvPr>
          <p:cNvSpPr txBox="1"/>
          <p:nvPr/>
        </p:nvSpPr>
        <p:spPr>
          <a:xfrm>
            <a:off x="6866466" y="5562600"/>
            <a:ext cx="4927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TABLEAU. WORKLOADS UTILISÉS POUR LES TESTS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287160D-4965-A315-448B-6B68D55662A8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6921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preadsheet and calculator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13" b="7813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984" y="2881514"/>
            <a:ext cx="2517240" cy="1092822"/>
          </a:xfrm>
        </p:spPr>
        <p:txBody>
          <a:bodyPr lIns="91440" tIns="45720" rIns="91440" bIns="45720" anchor="t"/>
          <a:lstStyle/>
          <a:p>
            <a:pPr rtl="0" eaLnBrk="1" latinLnBrk="0" hangingPunct="1"/>
            <a:r>
              <a:rPr lang="en-US" err="1">
                <a:latin typeface="Calibri Light"/>
                <a:ea typeface="+mn-ea"/>
                <a:cs typeface="Calibri Light"/>
              </a:rPr>
              <a:t>Résultats</a:t>
            </a:r>
            <a:endParaRPr lang="en-US" err="1">
              <a:latin typeface="Calibri Light"/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Hee</a:t>
            </a:r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-Min Yang</a:t>
            </a:r>
            <a:endParaRPr lang="fr-FR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D69CB2-F9DA-371A-A2CD-AFC1D7BB4071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Corbel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9035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86"/>
            <a:ext cx="10515600" cy="700115"/>
          </a:xfrm>
        </p:spPr>
        <p:txBody>
          <a:bodyPr lIns="91440" tIns="45720" rIns="91440" bIns="45720" anchor="ctr"/>
          <a:lstStyle/>
          <a:p>
            <a:r>
              <a:rPr lang="en-US" err="1"/>
              <a:t>Latence</a:t>
            </a:r>
            <a:r>
              <a:rPr lang="en-US"/>
              <a:t> par </a:t>
            </a:r>
            <a:r>
              <a:rPr lang="en-US" err="1"/>
              <a:t>opération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2F699F-FE54-DD57-B2EF-23F232F50B13}"/>
              </a:ext>
            </a:extLst>
          </p:cNvPr>
          <p:cNvSpPr txBox="1"/>
          <p:nvPr/>
        </p:nvSpPr>
        <p:spPr>
          <a:xfrm>
            <a:off x="1273628" y="1730829"/>
            <a:ext cx="8327571" cy="37773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85609BF-BBB9-3E7B-D01D-83EBB7AF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9" y="1562697"/>
            <a:ext cx="7108371" cy="434246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D43AB91-B522-0A2D-04C5-7338C26EC252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721"/>
            <a:ext cx="10515600" cy="700115"/>
          </a:xfrm>
        </p:spPr>
        <p:txBody>
          <a:bodyPr lIns="91440" tIns="45720" rIns="91440" bIns="45720" anchor="ctr"/>
          <a:lstStyle/>
          <a:p>
            <a:r>
              <a:rPr lang="en-US" err="1"/>
              <a:t>Latence</a:t>
            </a:r>
            <a:r>
              <a:rPr lang="en-US"/>
              <a:t> par charge de travail</a:t>
            </a: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0413A3C-41B9-34A0-68D6-0BA1D9A6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19" y="1260177"/>
            <a:ext cx="7970621" cy="493129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53B8C0-3571-150D-948A-39E58A896C9C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6C80CE6-5C30-7FBE-2F08-4818291E6C8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38208" y="1371915"/>
            <a:ext cx="8108496" cy="47652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66D4D7-8586-0D22-D968-66410B41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442"/>
            <a:ext cx="10515600" cy="700115"/>
          </a:xfrm>
        </p:spPr>
        <p:txBody>
          <a:bodyPr lIns="91440" tIns="45720" rIns="91440" bIns="45720" anchor="ctr"/>
          <a:lstStyle/>
          <a:p>
            <a:r>
              <a:rPr lang="en-US" err="1"/>
              <a:t>Débit</a:t>
            </a:r>
            <a:r>
              <a:rPr lang="en-US"/>
              <a:t> par charge de travail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51D00AB-7712-B1C6-88C7-8939DBE467EE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7562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Un graphique linéaire et des nombres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645" b="8645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47194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2812289"/>
            <a:ext cx="4007183" cy="1035071"/>
          </a:xfrm>
        </p:spPr>
        <p:txBody>
          <a:bodyPr/>
          <a:lstStyle/>
          <a:p>
            <a:pPr rtl="0" eaLnBrk="1" latinLnBrk="0" hangingPunct="1"/>
            <a:r>
              <a:rPr lang="en-US" sz="6000" b="1" kern="120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Discussion</a:t>
            </a:r>
            <a:endParaRPr lang="en-US" sz="6000" b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b"/>
          <a:lstStyle/>
          <a:p>
            <a:r>
              <a:rPr lang="en-US">
                <a:latin typeface="Calibri"/>
                <a:cs typeface="Calibri"/>
              </a:rPr>
              <a:t>Hee-Min Yang, Adam Halim</a:t>
            </a:r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003086-8A75-2FEB-EC0D-6158FF979701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Corbel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12B98-1A11-7212-3AB3-9625D49E9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676" y="2288473"/>
            <a:ext cx="4589063" cy="2935288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>
                <a:cs typeface="Biome Light"/>
              </a:rPr>
              <a:t>READ </a:t>
            </a:r>
            <a:endParaRPr lang="en-US" sz="2400" b="1"/>
          </a:p>
          <a:p>
            <a:pPr>
              <a:lnSpc>
                <a:spcPct val="150000"/>
              </a:lnSpc>
            </a:pPr>
            <a:r>
              <a:rPr lang="en-US" sz="2400">
                <a:cs typeface="Biome Light"/>
              </a:rPr>
              <a:t>MongoDB ~6000x plus </a:t>
            </a:r>
            <a:r>
              <a:rPr lang="en-US" sz="2400" err="1">
                <a:cs typeface="Biome Light"/>
              </a:rPr>
              <a:t>rapide</a:t>
            </a:r>
            <a:endParaRPr lang="en-US" sz="2400"/>
          </a:p>
          <a:p>
            <a:pPr>
              <a:lnSpc>
                <a:spcPct val="150000"/>
              </a:lnSpc>
            </a:pPr>
            <a:r>
              <a:rPr lang="en-US" sz="2400" err="1">
                <a:cs typeface="Biome Light"/>
              </a:rPr>
              <a:t>Possiblement</a:t>
            </a:r>
            <a:r>
              <a:rPr lang="en-US" sz="2400">
                <a:cs typeface="Biome Light"/>
              </a:rPr>
              <a:t> </a:t>
            </a:r>
            <a:r>
              <a:rPr lang="en-US" sz="2400" err="1">
                <a:cs typeface="Biome Light"/>
              </a:rPr>
              <a:t>donnée</a:t>
            </a:r>
            <a:r>
              <a:rPr lang="en-US" sz="2400">
                <a:cs typeface="Biome Light"/>
              </a:rPr>
              <a:t> aberrante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>
                <a:cs typeface="Biome Light"/>
              </a:rPr>
              <a:t>UPDATE</a:t>
            </a:r>
            <a:endParaRPr lang="en-US" sz="2400" b="1"/>
          </a:p>
          <a:p>
            <a:pPr marL="342900" indent="-342900">
              <a:lnSpc>
                <a:spcPct val="150000"/>
              </a:lnSpc>
            </a:pPr>
            <a:r>
              <a:rPr lang="en-US" sz="2400">
                <a:cs typeface="Biome Light"/>
              </a:rPr>
              <a:t>MongoDB ~60x plus </a:t>
            </a:r>
            <a:r>
              <a:rPr lang="en-US" sz="2400" err="1">
                <a:cs typeface="Biome Light"/>
              </a:rPr>
              <a:t>rapide</a:t>
            </a:r>
            <a:endParaRPr lang="en-US" sz="2400"/>
          </a:p>
          <a:p>
            <a:pPr>
              <a:buFont typeface="Arial" panose="05000000000000000000" pitchFamily="2" charset="2"/>
              <a:buChar char="•"/>
            </a:pPr>
            <a:endParaRPr lang="en-US" b="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76B38D0-B7C4-8702-0C86-C63224C0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23" y="776459"/>
            <a:ext cx="9666646" cy="859751"/>
          </a:xfrm>
        </p:spPr>
        <p:txBody>
          <a:bodyPr lIns="91440" tIns="45720" rIns="91440" bIns="45720" anchor="t"/>
          <a:lstStyle/>
          <a:p>
            <a:r>
              <a:rPr lang="en-US"/>
              <a:t>Test de </a:t>
            </a:r>
            <a:r>
              <a:rPr lang="en-US" err="1"/>
              <a:t>latence</a:t>
            </a:r>
            <a:r>
              <a:rPr lang="en-US"/>
              <a:t> par </a:t>
            </a:r>
            <a:r>
              <a:rPr lang="en-US" err="1"/>
              <a:t>opération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27ADE57-2AD7-EAC3-8F3D-F1F7D924C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680202"/>
              </p:ext>
            </p:extLst>
          </p:nvPr>
        </p:nvGraphicFramePr>
        <p:xfrm>
          <a:off x="5478223" y="2495008"/>
          <a:ext cx="6029412" cy="20193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09804">
                  <a:extLst>
                    <a:ext uri="{9D8B030D-6E8A-4147-A177-3AD203B41FA5}">
                      <a16:colId xmlns:a16="http://schemas.microsoft.com/office/drawing/2014/main" val="1336042808"/>
                    </a:ext>
                  </a:extLst>
                </a:gridCol>
                <a:gridCol w="2009804">
                  <a:extLst>
                    <a:ext uri="{9D8B030D-6E8A-4147-A177-3AD203B41FA5}">
                      <a16:colId xmlns:a16="http://schemas.microsoft.com/office/drawing/2014/main" val="4055561061"/>
                    </a:ext>
                  </a:extLst>
                </a:gridCol>
                <a:gridCol w="2009804">
                  <a:extLst>
                    <a:ext uri="{9D8B030D-6E8A-4147-A177-3AD203B41FA5}">
                      <a16:colId xmlns:a16="http://schemas.microsoft.com/office/drawing/2014/main" val="3204675597"/>
                    </a:ext>
                  </a:extLst>
                </a:gridCol>
              </a:tblGrid>
              <a:tr h="574342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BD /</a:t>
                      </a:r>
                      <a:r>
                        <a:rPr lang="en-US" sz="2400" err="1">
                          <a:effectLst/>
                        </a:rPr>
                        <a:t>Opération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MongoDB </a:t>
                      </a:r>
                      <a:endParaRPr lang="en-US"/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(us)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Hyperledger (us)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000790837"/>
                  </a:ext>
                </a:extLst>
              </a:tr>
              <a:tr h="618522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READ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1,157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6,835,833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743569296"/>
                  </a:ext>
                </a:extLst>
              </a:tr>
              <a:tr h="618522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UPDATE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6,398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385,000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0694599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A5375BD-C729-51F7-674F-FC8D70AE6DCA}"/>
              </a:ext>
            </a:extLst>
          </p:cNvPr>
          <p:cNvSpPr txBox="1"/>
          <p:nvPr/>
        </p:nvSpPr>
        <p:spPr>
          <a:xfrm>
            <a:off x="5734259" y="4857073"/>
            <a:ext cx="56983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LATENCE MOYENNE PAR OPÉRATION EN MICROSECONDES </a:t>
            </a: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ABD3BD-9EB7-AC6A-01FA-9BA320B10331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83298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12B98-1A11-7212-3AB3-9625D49E9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07" y="2365422"/>
            <a:ext cx="4768138" cy="3923928"/>
          </a:xfrm>
        </p:spPr>
        <p:txBody>
          <a:bodyPr lIns="91440" tIns="45720" rIns="91440" bIns="45720" anchor="t"/>
          <a:lstStyle/>
          <a:p>
            <a:pPr marL="342900" indent="-342900">
              <a:lnSpc>
                <a:spcPct val="150000"/>
              </a:lnSpc>
            </a:pPr>
            <a:r>
              <a:rPr lang="en-US" sz="2400" err="1">
                <a:cs typeface="Biome Light"/>
              </a:rPr>
              <a:t>Latence</a:t>
            </a:r>
            <a:r>
              <a:rPr lang="en-US" sz="2400">
                <a:cs typeface="Biome Light"/>
              </a:rPr>
              <a:t> Hyperledger </a:t>
            </a:r>
            <a:r>
              <a:rPr lang="en-US" sz="2400" err="1">
                <a:cs typeface="Biome Light"/>
              </a:rPr>
              <a:t>étrangement</a:t>
            </a:r>
            <a:r>
              <a:rPr lang="en-US" sz="2400">
                <a:cs typeface="Biome Light"/>
              </a:rPr>
              <a:t> long pour A</a:t>
            </a:r>
            <a:endParaRPr lang="en-US" sz="2400" b="1"/>
          </a:p>
          <a:p>
            <a:pPr lvl="1">
              <a:lnSpc>
                <a:spcPct val="150000"/>
              </a:lnSpc>
            </a:pPr>
            <a:r>
              <a:rPr lang="en-US" sz="2400" err="1">
                <a:solidFill>
                  <a:srgbClr val="000000"/>
                </a:solidFill>
                <a:cs typeface="Biome Light"/>
              </a:rPr>
              <a:t>Possiblement</a:t>
            </a:r>
            <a:r>
              <a:rPr lang="en-US" sz="2400">
                <a:solidFill>
                  <a:srgbClr val="000000"/>
                </a:solidFill>
                <a:cs typeface="Biome Light"/>
              </a:rPr>
              <a:t> </a:t>
            </a:r>
            <a:r>
              <a:rPr lang="en-US" sz="2400" err="1">
                <a:solidFill>
                  <a:srgbClr val="000000"/>
                </a:solidFill>
                <a:cs typeface="Biome Light"/>
              </a:rPr>
              <a:t>donnée</a:t>
            </a:r>
            <a:r>
              <a:rPr lang="en-US" sz="2400">
                <a:solidFill>
                  <a:srgbClr val="000000"/>
                </a:solidFill>
                <a:cs typeface="Biome Light"/>
              </a:rPr>
              <a:t> aberrante</a:t>
            </a:r>
            <a:endParaRPr lang="en-US"/>
          </a:p>
          <a:p>
            <a:pPr>
              <a:lnSpc>
                <a:spcPct val="150000"/>
              </a:lnSpc>
              <a:buClr>
                <a:srgbClr val="FA6F1A"/>
              </a:buClr>
            </a:pPr>
            <a:r>
              <a:rPr lang="en-US" sz="2400">
                <a:solidFill>
                  <a:srgbClr val="000000"/>
                </a:solidFill>
                <a:cs typeface="Biome Light"/>
              </a:rPr>
              <a:t>Ignore A, MongoDB </a:t>
            </a:r>
            <a:r>
              <a:rPr lang="en-US" sz="2400" err="1">
                <a:solidFill>
                  <a:srgbClr val="000000"/>
                </a:solidFill>
                <a:cs typeface="Biome Light"/>
              </a:rPr>
              <a:t>toujours</a:t>
            </a:r>
            <a:r>
              <a:rPr lang="en-US" sz="2400">
                <a:solidFill>
                  <a:srgbClr val="000000"/>
                </a:solidFill>
                <a:cs typeface="Biome Light"/>
              </a:rPr>
              <a:t> 15-60x plus </a:t>
            </a:r>
            <a:r>
              <a:rPr lang="en-US" sz="2400" err="1">
                <a:solidFill>
                  <a:srgbClr val="000000"/>
                </a:solidFill>
                <a:cs typeface="Biome Light"/>
              </a:rPr>
              <a:t>rapide</a:t>
            </a:r>
            <a:endParaRPr lang="en-US" sz="2400">
              <a:solidFill>
                <a:srgbClr val="000000"/>
              </a:solidFill>
              <a:cs typeface="Biome Light"/>
            </a:endParaRPr>
          </a:p>
          <a:p>
            <a:pPr>
              <a:buClr>
                <a:srgbClr val="FA6F1A"/>
              </a:buClr>
              <a:buFont typeface="Arial" panose="05000000000000000000" pitchFamily="2" charset="2"/>
              <a:buChar char="•"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76B38D0-B7C4-8702-0C86-C63224C0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23" y="776459"/>
            <a:ext cx="9666646" cy="859751"/>
          </a:xfrm>
        </p:spPr>
        <p:txBody>
          <a:bodyPr lIns="91440" tIns="45720" rIns="91440" bIns="45720" anchor="t"/>
          <a:lstStyle/>
          <a:p>
            <a:r>
              <a:rPr lang="en-US"/>
              <a:t>Test de latence par charge de travail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375BD-C729-51F7-674F-FC8D70AE6DCA}"/>
              </a:ext>
            </a:extLst>
          </p:cNvPr>
          <p:cNvSpPr txBox="1"/>
          <p:nvPr/>
        </p:nvSpPr>
        <p:spPr>
          <a:xfrm>
            <a:off x="5607180" y="4742354"/>
            <a:ext cx="662874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LATENCE MOYENNE PAR CHARGE DE TRAVAIL EN MICROSECONDES 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C9CE35-49D9-2A8D-C529-0B47891AC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02623"/>
              </p:ext>
            </p:extLst>
          </p:nvPr>
        </p:nvGraphicFramePr>
        <p:xfrm>
          <a:off x="6152192" y="2310015"/>
          <a:ext cx="5314950" cy="2194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233113736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6531379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3332213874"/>
                    </a:ext>
                  </a:extLst>
                </a:gridCol>
              </a:tblGrid>
              <a:tr h="64168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BD/Charge de travail​</a:t>
                      </a:r>
                      <a:endParaRPr lang="en-US" sz="2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MongoDB ​</a:t>
                      </a:r>
                    </a:p>
                    <a:p>
                      <a:pPr algn="ctr" fontAlgn="base"/>
                      <a:r>
                        <a:rPr lang="en-US" sz="2400">
                          <a:effectLst/>
                        </a:rPr>
                        <a:t>(us)​</a:t>
                      </a:r>
                      <a:endParaRPr lang="en-US" sz="2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Hyperledger ​</a:t>
                      </a:r>
                    </a:p>
                    <a:p>
                      <a:pPr algn="ctr" fontAlgn="base"/>
                      <a:r>
                        <a:rPr lang="en-US" sz="2400">
                          <a:effectLst/>
                        </a:rPr>
                        <a:t>(us)​</a:t>
                      </a:r>
                      <a:endParaRPr lang="en-US" sz="2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9404444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A​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4,800​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20,040,000​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2813339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B​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4,373​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417,500​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35654788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C​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3,252​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>
                          <a:effectLst/>
                        </a:rPr>
                        <a:t>50,000​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86799021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3F690A1-A28C-566C-7B22-4D56F9DD18DC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7412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4800833" cy="1023587"/>
          </a:xfrm>
          <a:prstGeom prst="rect">
            <a:avLst/>
          </a:prstGeom>
        </p:spPr>
        <p:txBody>
          <a:bodyPr/>
          <a:lstStyle/>
          <a:p>
            <a:r>
              <a:rPr lang="en-US" sz="3600"/>
              <a:t>Plan de la </a:t>
            </a:r>
            <a:r>
              <a:rPr lang="en-US" sz="3600" err="1"/>
              <a:t>présentation</a:t>
            </a:r>
            <a:endParaRPr lang="en-US" sz="36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832049"/>
            <a:ext cx="5143463" cy="4429088"/>
          </a:xfrm>
        </p:spPr>
        <p:txBody>
          <a:bodyPr lIns="91440" tIns="45720" rIns="91440" bIns="45720" anchor="t"/>
          <a:lstStyle/>
          <a:p>
            <a:r>
              <a:rPr lang="en-US" sz="2300"/>
              <a:t>Introduction</a:t>
            </a:r>
            <a:endParaRPr lang="en-US" sz="2300">
              <a:cs typeface="Calibri Light"/>
            </a:endParaRPr>
          </a:p>
          <a:p>
            <a:r>
              <a:rPr lang="en-US" sz="2300" err="1">
                <a:cs typeface="Calibri Light"/>
              </a:rPr>
              <a:t>Contexte</a:t>
            </a:r>
            <a:endParaRPr lang="en-US" sz="2300">
              <a:cs typeface="Calibri Light"/>
            </a:endParaRPr>
          </a:p>
          <a:p>
            <a:r>
              <a:rPr lang="en-US" sz="2300" err="1"/>
              <a:t>Expérimentations</a:t>
            </a:r>
            <a:endParaRPr lang="en-US" sz="2300">
              <a:cs typeface="Calibri Light"/>
            </a:endParaRPr>
          </a:p>
          <a:p>
            <a:r>
              <a:rPr lang="en-US" sz="2300" err="1"/>
              <a:t>Résultats</a:t>
            </a:r>
            <a:endParaRPr lang="en-US" sz="2300">
              <a:cs typeface="Calibri Light"/>
            </a:endParaRPr>
          </a:p>
          <a:p>
            <a:r>
              <a:rPr lang="en-US" sz="2300"/>
              <a:t>Discussion</a:t>
            </a:r>
            <a:endParaRPr lang="en-US" sz="2300">
              <a:cs typeface="Calibri Light"/>
            </a:endParaRPr>
          </a:p>
          <a:p>
            <a:r>
              <a:rPr lang="en-US" sz="2300"/>
              <a:t>Conclusion</a:t>
            </a:r>
            <a:endParaRPr lang="en-US" sz="2300">
              <a:cs typeface="Calibri Light"/>
            </a:endParaRPr>
          </a:p>
        </p:txBody>
      </p:sp>
      <p:pic>
        <p:nvPicPr>
          <p:cNvPr id="11" name="Picture Placeholder 10" descr="Arrière-plan abstrait avec un modèle de réseau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401" r="15401"/>
          <a:stretch>
            <a:fillRect/>
          </a:stretch>
        </p:blipFill>
        <p:spPr>
          <a:xfrm>
            <a:off x="5733416" y="624239"/>
            <a:ext cx="5855754" cy="5631571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2687A6-52C2-65C5-67A0-CFDD229258F8}"/>
              </a:ext>
            </a:extLst>
          </p:cNvPr>
          <p:cNvSpPr txBox="1"/>
          <p:nvPr/>
        </p:nvSpPr>
        <p:spPr>
          <a:xfrm>
            <a:off x="11715307" y="6319284"/>
            <a:ext cx="474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12B98-1A11-7212-3AB3-9625D49E9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23" y="2350031"/>
            <a:ext cx="5481404" cy="2153236"/>
          </a:xfrm>
        </p:spPr>
        <p:txBody>
          <a:bodyPr lIns="91440" tIns="45720" rIns="91440" bIns="45720" anchor="t"/>
          <a:lstStyle/>
          <a:p>
            <a:pPr marL="228600" indent="-228600">
              <a:lnSpc>
                <a:spcPct val="150000"/>
              </a:lnSpc>
              <a:buClr>
                <a:srgbClr val="FA6F1A"/>
              </a:buClr>
              <a:buFont typeface="Wingdings" panose="020B0604020202020204" pitchFamily="34" charset="0"/>
              <a:buChar char="§"/>
            </a:pPr>
            <a:r>
              <a:rPr lang="en-US" sz="2400" err="1">
                <a:solidFill>
                  <a:srgbClr val="404040"/>
                </a:solidFill>
                <a:cs typeface="Calibri Light"/>
              </a:rPr>
              <a:t>Latence</a:t>
            </a:r>
            <a:r>
              <a:rPr lang="en-US" sz="2400">
                <a:solidFill>
                  <a:srgbClr val="404040"/>
                </a:solidFill>
                <a:cs typeface="Calibri Light"/>
              </a:rPr>
              <a:t> </a:t>
            </a:r>
            <a:r>
              <a:rPr lang="en-US" sz="2400" err="1">
                <a:solidFill>
                  <a:srgbClr val="404040"/>
                </a:solidFill>
                <a:cs typeface="Calibri Light"/>
              </a:rPr>
              <a:t>inversement</a:t>
            </a:r>
            <a:r>
              <a:rPr lang="en-US" sz="2400">
                <a:solidFill>
                  <a:srgbClr val="404040"/>
                </a:solidFill>
                <a:cs typeface="Calibri Light"/>
              </a:rPr>
              <a:t> </a:t>
            </a:r>
            <a:r>
              <a:rPr lang="en-US" sz="2400" err="1">
                <a:solidFill>
                  <a:srgbClr val="404040"/>
                </a:solidFill>
                <a:cs typeface="Calibri Light"/>
              </a:rPr>
              <a:t>proportionnel</a:t>
            </a:r>
            <a:r>
              <a:rPr lang="en-US" sz="2400">
                <a:solidFill>
                  <a:srgbClr val="404040"/>
                </a:solidFill>
                <a:cs typeface="Calibri Light"/>
              </a:rPr>
              <a:t> à </a:t>
            </a:r>
            <a:r>
              <a:rPr lang="en-US" sz="2400" err="1">
                <a:solidFill>
                  <a:srgbClr val="404040"/>
                </a:solidFill>
                <a:cs typeface="Calibri Light"/>
              </a:rPr>
              <a:t>débit</a:t>
            </a:r>
            <a:endParaRPr lang="en-US" sz="2400">
              <a:solidFill>
                <a:srgbClr val="202124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marL="228600" indent="-228600"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400">
                <a:solidFill>
                  <a:srgbClr val="404040"/>
                </a:solidFill>
                <a:cs typeface="Calibri Light"/>
              </a:rPr>
              <a:t>MongoDB environ 10 à 20x plus rapide</a:t>
            </a:r>
          </a:p>
          <a:p>
            <a:pPr>
              <a:buFont typeface="Arial" panose="05000000000000000000" pitchFamily="2" charset="2"/>
              <a:buChar char="•"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76B38D0-B7C4-8702-0C86-C63224C0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23" y="776459"/>
            <a:ext cx="9666646" cy="859751"/>
          </a:xfrm>
        </p:spPr>
        <p:txBody>
          <a:bodyPr lIns="91440" tIns="45720" rIns="91440" bIns="45720" anchor="t"/>
          <a:lstStyle/>
          <a:p>
            <a:r>
              <a:rPr lang="en-US"/>
              <a:t>Test de débit par charge de travail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375BD-C729-51F7-674F-FC8D70AE6DCA}"/>
              </a:ext>
            </a:extLst>
          </p:cNvPr>
          <p:cNvSpPr txBox="1"/>
          <p:nvPr/>
        </p:nvSpPr>
        <p:spPr>
          <a:xfrm>
            <a:off x="6870496" y="4649785"/>
            <a:ext cx="40867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alibri Light"/>
                <a:cs typeface="Calibri Light"/>
              </a:rPr>
              <a:t>DÉBIT PAR CHARGE DE TRAVAIL EN OPS/S</a:t>
            </a:r>
            <a:endParaRPr lang="en-US" sz="2400">
              <a:cs typeface="Calibri Ligh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63C5FB-E991-A7E2-25A1-E148CD5C5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86988"/>
              </p:ext>
            </p:extLst>
          </p:nvPr>
        </p:nvGraphicFramePr>
        <p:xfrm>
          <a:off x="6354586" y="2425774"/>
          <a:ext cx="5123355" cy="2032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07785">
                  <a:extLst>
                    <a:ext uri="{9D8B030D-6E8A-4147-A177-3AD203B41FA5}">
                      <a16:colId xmlns:a16="http://schemas.microsoft.com/office/drawing/2014/main" val="2882438738"/>
                    </a:ext>
                  </a:extLst>
                </a:gridCol>
                <a:gridCol w="1707785">
                  <a:extLst>
                    <a:ext uri="{9D8B030D-6E8A-4147-A177-3AD203B41FA5}">
                      <a16:colId xmlns:a16="http://schemas.microsoft.com/office/drawing/2014/main" val="2679164056"/>
                    </a:ext>
                  </a:extLst>
                </a:gridCol>
                <a:gridCol w="1707785">
                  <a:extLst>
                    <a:ext uri="{9D8B030D-6E8A-4147-A177-3AD203B41FA5}">
                      <a16:colId xmlns:a16="http://schemas.microsoft.com/office/drawing/2014/main" val="87764254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BD/Charge de travail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MongoDB </a:t>
                      </a:r>
                      <a:endParaRPr lang="en-US" sz="2400"/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effectLst/>
                        </a:rPr>
                        <a:t>(ops/s)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Hyperledger (ops/s)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089997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217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20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50532349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157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15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4997300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623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17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687551259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071688D8-97A8-EF40-5627-C00096EB29D7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27075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4"/>
            <a:ext cx="8390294" cy="755300"/>
          </a:xfrm>
        </p:spPr>
        <p:txBody>
          <a:bodyPr lIns="91440" tIns="45720" rIns="91440" bIns="45720" anchor="t"/>
          <a:lstStyle/>
          <a:p>
            <a:r>
              <a:rPr lang="en-US" sz="4000" err="1"/>
              <a:t>Différences</a:t>
            </a:r>
            <a:r>
              <a:rPr lang="en-US" sz="4000"/>
              <a:t> entre les </a:t>
            </a:r>
            <a:r>
              <a:rPr lang="en-US" sz="4000" err="1"/>
              <a:t>systèmes</a:t>
            </a:r>
            <a:endParaRPr lang="en-US" sz="4000"/>
          </a:p>
          <a:p>
            <a:endParaRPr lang="en-US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895034"/>
            <a:ext cx="5067300" cy="2935288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Base de </a:t>
            </a:r>
            <a:r>
              <a:rPr lang="en-US" err="1">
                <a:cs typeface="Biome Light"/>
              </a:rPr>
              <a:t>données</a:t>
            </a:r>
            <a:r>
              <a:rPr lang="en-US">
                <a:cs typeface="Biome Light"/>
              </a:rPr>
              <a:t> NoSQL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err="1">
                <a:cs typeface="Biome Light"/>
              </a:rPr>
              <a:t>Utilise</a:t>
            </a:r>
            <a:r>
              <a:rPr lang="en-US">
                <a:cs typeface="Biome Light"/>
              </a:rPr>
              <a:t> des documents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Documents </a:t>
            </a:r>
            <a:r>
              <a:rPr lang="en-US" err="1">
                <a:cs typeface="Biome Light"/>
              </a:rPr>
              <a:t>contiennent</a:t>
            </a:r>
            <a:r>
              <a:rPr lang="en-US">
                <a:cs typeface="Biome Light"/>
              </a:rPr>
              <a:t> les champs </a:t>
            </a:r>
            <a:r>
              <a:rPr lang="en-US" err="1">
                <a:cs typeface="Biome Light"/>
              </a:rPr>
              <a:t>nécessaires</a:t>
            </a:r>
            <a:endParaRPr lang="en-US" err="1"/>
          </a:p>
          <a:p>
            <a:pPr>
              <a:lnSpc>
                <a:spcPct val="150000"/>
              </a:lnSpc>
            </a:pPr>
            <a:r>
              <a:rPr lang="en-US" err="1">
                <a:cs typeface="Biome Light"/>
              </a:rPr>
              <a:t>Rapide</a:t>
            </a:r>
            <a:r>
              <a:rPr lang="en-US">
                <a:cs typeface="Biome Light"/>
              </a:rPr>
              <a:t> et </a:t>
            </a:r>
            <a:r>
              <a:rPr lang="en-US" err="1">
                <a:cs typeface="Biome Light"/>
              </a:rPr>
              <a:t>efficace</a:t>
            </a:r>
            <a:endParaRPr lang="en-US" err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898579"/>
            <a:ext cx="5067300" cy="2935288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Base de </a:t>
            </a:r>
            <a:r>
              <a:rPr lang="en-US" err="1">
                <a:cs typeface="Biome Light"/>
              </a:rPr>
              <a:t>données</a:t>
            </a:r>
            <a:r>
              <a:rPr lang="en-US">
                <a:cs typeface="Biome Light"/>
              </a:rPr>
              <a:t> de type blockchain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Une </a:t>
            </a:r>
            <a:r>
              <a:rPr lang="en-US" err="1">
                <a:cs typeface="Biome Light"/>
              </a:rPr>
              <a:t>requête</a:t>
            </a:r>
            <a:r>
              <a:rPr lang="en-US">
                <a:cs typeface="Biome Light"/>
              </a:rPr>
              <a:t> passe à travers </a:t>
            </a:r>
            <a:r>
              <a:rPr lang="en-US" err="1">
                <a:cs typeface="Biome Light"/>
              </a:rPr>
              <a:t>plusieurs</a:t>
            </a:r>
            <a:r>
              <a:rPr lang="en-US">
                <a:cs typeface="Biome Light"/>
              </a:rPr>
              <a:t> étapes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err="1">
                <a:cs typeface="Biome Light"/>
              </a:rPr>
              <a:t>Garantit</a:t>
            </a:r>
            <a:r>
              <a:rPr lang="en-US">
                <a:cs typeface="Biome Light"/>
              </a:rPr>
              <a:t> la </a:t>
            </a:r>
            <a:r>
              <a:rPr lang="en-US" err="1">
                <a:cs typeface="Biome Light"/>
              </a:rPr>
              <a:t>sécurité</a:t>
            </a:r>
            <a:r>
              <a:rPr lang="en-US">
                <a:cs typeface="Biome Light"/>
              </a:rPr>
              <a:t>, </a:t>
            </a:r>
            <a:r>
              <a:rPr lang="en-US" err="1">
                <a:cs typeface="Biome Light"/>
              </a:rPr>
              <a:t>l'intégrité</a:t>
            </a:r>
            <a:r>
              <a:rPr lang="en-US">
                <a:cs typeface="Biome Light"/>
              </a:rPr>
              <a:t>, </a:t>
            </a:r>
            <a:r>
              <a:rPr lang="en-US" err="1">
                <a:cs typeface="Biome Light"/>
              </a:rPr>
              <a:t>confidentialité</a:t>
            </a:r>
            <a:endParaRPr lang="en-US">
              <a:cs typeface="Biome Light"/>
            </a:endParaRPr>
          </a:p>
          <a:p>
            <a:pPr>
              <a:lnSpc>
                <a:spcPct val="150000"/>
              </a:lnSpc>
            </a:pPr>
            <a:r>
              <a:rPr lang="en-US">
                <a:cs typeface="Biome Light"/>
              </a:rPr>
              <a:t>Prend plus de temps</a:t>
            </a:r>
            <a:endParaRPr lang="en-US"/>
          </a:p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ED9F9-C45A-4848-2723-CED48007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5395" y="2498317"/>
            <a:ext cx="5528366" cy="338715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Hexagon 19">
            <a:extLst>
              <a:ext uri="{FF2B5EF4-FFF2-40B4-BE49-F238E27FC236}">
                <a16:creationId xmlns:a16="http://schemas.microsoft.com/office/drawing/2014/main" id="{72A4FACE-0A34-744E-CC8F-7DEBA128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44827" y="2198088"/>
            <a:ext cx="2342706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+mj-lt"/>
              </a:rPr>
              <a:t>MongoDB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F59A7-D419-2CA6-0EE1-280BDDDFF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54069" y="2498317"/>
            <a:ext cx="5528366" cy="338715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A216A2EC-7149-E594-E1FB-3C92A13C2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05970" y="2198088"/>
            <a:ext cx="2768008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+mj-lt"/>
              </a:rPr>
              <a:t>Hyperledger Fabric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01ECBD-CF4F-D712-515E-096F2C80C3CC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39" y="149538"/>
            <a:ext cx="10693400" cy="830997"/>
          </a:xfrm>
        </p:spPr>
        <p:txBody>
          <a:bodyPr lIns="91440" tIns="45720" rIns="91440" bIns="45720" anchor="t"/>
          <a:lstStyle/>
          <a:p>
            <a:r>
              <a:rPr lang="en-US"/>
              <a:t>Conclusion</a:t>
            </a:r>
            <a:br>
              <a:rPr lang="en-US"/>
            </a:br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16" y="1236690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04229" y="1239727"/>
            <a:ext cx="4428162" cy="30038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>
                <a:solidFill>
                  <a:schemeClr val="accent4"/>
                </a:solidFill>
                <a:latin typeface="+mj-lt"/>
                <a:cs typeface="Biome Light"/>
              </a:rPr>
              <a:t>Objectif de </a:t>
            </a:r>
            <a:r>
              <a:rPr lang="en-US" b="1" err="1">
                <a:solidFill>
                  <a:schemeClr val="accent4"/>
                </a:solidFill>
                <a:latin typeface="+mj-lt"/>
                <a:cs typeface="Biome Light"/>
              </a:rPr>
              <a:t>l'étude</a:t>
            </a:r>
            <a:r>
              <a:rPr lang="en-US" b="1">
                <a:solidFill>
                  <a:schemeClr val="accent4"/>
                </a:solidFill>
                <a:latin typeface="+mj-lt"/>
                <a:cs typeface="Biome Light"/>
              </a:rPr>
              <a:t>, motivations</a:t>
            </a:r>
            <a:endParaRPr lang="en-US" b="1" err="1">
              <a:solidFill>
                <a:schemeClr val="accent4"/>
              </a:solidFill>
              <a:latin typeface="Corbel"/>
              <a:cs typeface="Biome Light"/>
            </a:endParaRP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>
                <a:cs typeface="Biome Light"/>
              </a:rPr>
              <a:t>Analyse de Hyperledger Fabric et de MongoDB</a:t>
            </a: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err="1">
                <a:cs typeface="Biome Light"/>
              </a:rPr>
              <a:t>Défis</a:t>
            </a:r>
            <a:r>
              <a:rPr lang="en-US" sz="1600">
                <a:cs typeface="Biome Light"/>
              </a:rPr>
              <a:t> </a:t>
            </a:r>
            <a:r>
              <a:rPr lang="en-US" sz="1600" err="1">
                <a:cs typeface="Biome Light"/>
              </a:rPr>
              <a:t>BigData</a:t>
            </a:r>
            <a:r>
              <a:rPr lang="en-US" sz="1600">
                <a:cs typeface="Biome Light"/>
              </a:rPr>
              <a:t> : performance, stockage</a:t>
            </a:r>
            <a:endParaRPr lang="en-US" sz="1600" err="1">
              <a:cs typeface="Biome Light"/>
            </a:endParaRP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>
                <a:cs typeface="Biome Light"/>
              </a:rPr>
              <a:t>Configuration, tests de performance, identifier forces et faiblesses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endParaRPr lang="en-US" sz="1000">
              <a:cs typeface="Biome Ligh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endParaRPr lang="en-US" sz="1000">
              <a:cs typeface="Biome Ligh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endParaRPr lang="en-US" sz="1000">
              <a:cs typeface="Biome Light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2234" y="1255751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Clipboard Partially Crossed outline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66729" y="1354822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7621746" y="1214755"/>
            <a:ext cx="3657600" cy="12985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/>
            </a:pPr>
            <a:r>
              <a:rPr lang="en-US" b="1">
                <a:solidFill>
                  <a:schemeClr val="accent4"/>
                </a:solidFill>
                <a:latin typeface="+mj-lt"/>
                <a:cs typeface="Biome Light"/>
              </a:rPr>
              <a:t>Tests</a:t>
            </a:r>
            <a:endParaRPr lang="en-US">
              <a:solidFill>
                <a:schemeClr val="accent4"/>
              </a:solidFill>
              <a:ea typeface="+mn-ea"/>
            </a:endParaRP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>
                <a:cs typeface="Biome Light"/>
              </a:rPr>
              <a:t>3 charges de </a:t>
            </a:r>
            <a:r>
              <a:rPr lang="en-US" sz="1600" err="1">
                <a:cs typeface="Biome Light"/>
              </a:rPr>
              <a:t>différentes</a:t>
            </a:r>
            <a:r>
              <a:rPr lang="en-US" sz="1600">
                <a:cs typeface="Biome Light"/>
              </a:rPr>
              <a:t> proportions </a:t>
            </a: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>
                <a:cs typeface="Biome Light"/>
              </a:rPr>
              <a:t>18 tests au total </a:t>
            </a:r>
            <a:endParaRPr lang="en-US" sz="1600">
              <a:cs typeface="Calibri Light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831" y="39897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633345" y="3935307"/>
            <a:ext cx="4428460" cy="21654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/>
            </a:pPr>
            <a:r>
              <a:rPr lang="en-US" b="1" err="1">
                <a:solidFill>
                  <a:schemeClr val="accent4"/>
                </a:solidFill>
                <a:latin typeface="+mj-lt"/>
                <a:cs typeface="Biome Light"/>
              </a:rPr>
              <a:t>Résultats</a:t>
            </a:r>
            <a:endParaRPr lang="en-US" err="1">
              <a:solidFill>
                <a:schemeClr val="accent4"/>
              </a:solidFill>
              <a:ea typeface="+mn-ea"/>
            </a:endParaRP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err="1">
                <a:cs typeface="Biome Light"/>
              </a:rPr>
              <a:t>Débits</a:t>
            </a:r>
            <a:r>
              <a:rPr lang="en-US" sz="1600">
                <a:cs typeface="Biome Light"/>
              </a:rPr>
              <a:t> de MongoDB 100 à 300 </a:t>
            </a:r>
            <a:r>
              <a:rPr lang="en-US" sz="1600" err="1">
                <a:cs typeface="Biome Light"/>
              </a:rPr>
              <a:t>fois</a:t>
            </a:r>
            <a:r>
              <a:rPr lang="en-US" sz="1600">
                <a:cs typeface="Biome Light"/>
              </a:rPr>
              <a:t> </a:t>
            </a:r>
            <a:r>
              <a:rPr lang="en-US" sz="1600" err="1">
                <a:cs typeface="Biome Light"/>
              </a:rPr>
              <a:t>meilleurs</a:t>
            </a: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err="1">
                <a:cs typeface="Biome Light"/>
              </a:rPr>
              <a:t>Latences</a:t>
            </a:r>
            <a:r>
              <a:rPr lang="en-US" sz="1600">
                <a:cs typeface="Biome Light"/>
              </a:rPr>
              <a:t> READ/WRITE de MongoDB 6000 et 60 </a:t>
            </a:r>
            <a:r>
              <a:rPr lang="en-US" sz="1600" err="1">
                <a:cs typeface="Biome Light"/>
              </a:rPr>
              <a:t>fois</a:t>
            </a:r>
            <a:r>
              <a:rPr lang="en-US" sz="1600">
                <a:cs typeface="Biome Light"/>
              </a:rPr>
              <a:t> plus petites </a:t>
            </a: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>
                <a:cs typeface="Biome Light"/>
              </a:rPr>
              <a:t>MongoDB plus performant que Hyperledger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00741" y="3984964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Sad face outline with solid fill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82703" y="4076611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660846" y="3954814"/>
            <a:ext cx="4003158" cy="22937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b="1">
                <a:solidFill>
                  <a:schemeClr val="accent4"/>
                </a:solidFill>
                <a:latin typeface="+mj-lt"/>
                <a:cs typeface="Biome Light"/>
              </a:rPr>
              <a:t>Limites de </a:t>
            </a:r>
            <a:r>
              <a:rPr lang="en-US" b="1" err="1">
                <a:solidFill>
                  <a:schemeClr val="accent4"/>
                </a:solidFill>
                <a:latin typeface="+mj-lt"/>
                <a:cs typeface="Biome Light"/>
              </a:rPr>
              <a:t>l'étude</a:t>
            </a:r>
            <a:endParaRPr lang="en-US" b="1" i="0" u="none" strike="noStrike" kern="1200" cap="none" spc="0" normalizeH="0" baseline="0" noProof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lt"/>
              <a:cs typeface="Biome Light" panose="020B0303030204020804" pitchFamily="34" charset="0"/>
            </a:endParaRP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>
                <a:cs typeface="Biome Light"/>
              </a:rPr>
              <a:t>On ne compare que deux BD</a:t>
            </a: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>
                <a:cs typeface="Biome Light"/>
              </a:rPr>
              <a:t>Performance </a:t>
            </a:r>
            <a:r>
              <a:rPr lang="en-US" sz="1600" err="1">
                <a:cs typeface="Biome Light"/>
              </a:rPr>
              <a:t>dépend</a:t>
            </a:r>
            <a:r>
              <a:rPr lang="en-US" sz="1600">
                <a:cs typeface="Biome Light"/>
              </a:rPr>
              <a:t> de </a:t>
            </a:r>
            <a:r>
              <a:rPr lang="en-US" sz="1600" err="1">
                <a:cs typeface="Biome Light"/>
              </a:rPr>
              <a:t>l'implémentation</a:t>
            </a:r>
            <a:endParaRPr lang="en-US" sz="1600">
              <a:cs typeface="Biome Light"/>
            </a:endParaRPr>
          </a:p>
          <a:p>
            <a:pPr marL="171450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 err="1">
                <a:cs typeface="Biome Light"/>
              </a:rPr>
              <a:t>Résultats</a:t>
            </a:r>
            <a:r>
              <a:rPr lang="en-US" sz="1600">
                <a:cs typeface="Biome Light"/>
              </a:rPr>
              <a:t> ne </a:t>
            </a:r>
            <a:r>
              <a:rPr lang="en-US" sz="1600" err="1">
                <a:cs typeface="Biome Light"/>
              </a:rPr>
              <a:t>représentent</a:t>
            </a:r>
            <a:r>
              <a:rPr lang="en-US" sz="1600">
                <a:cs typeface="Biome Light"/>
              </a:rPr>
              <a:t> pas </a:t>
            </a:r>
            <a:r>
              <a:rPr lang="en-US" sz="1600" err="1">
                <a:cs typeface="Biome Light"/>
              </a:rPr>
              <a:t>l'industrie</a:t>
            </a:r>
          </a:p>
          <a:p>
            <a:pPr marL="628650" lvl="1" indent="-171450" algn="just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sz="1600">
                <a:cs typeface="Biome Light"/>
              </a:rPr>
              <a:t>Tests </a:t>
            </a:r>
            <a:r>
              <a:rPr lang="en-US" sz="1600" err="1">
                <a:cs typeface="Biome Light"/>
              </a:rPr>
              <a:t>limités</a:t>
            </a:r>
            <a:r>
              <a:rPr lang="en-US" sz="1600">
                <a:cs typeface="Biome Light"/>
              </a:rPr>
              <a:t> à 1000 </a:t>
            </a:r>
            <a:r>
              <a:rPr lang="en-US" sz="1600" err="1">
                <a:cs typeface="Biome Light"/>
              </a:rPr>
              <a:t>opérations</a:t>
            </a:r>
            <a:endParaRPr lang="en-US" sz="1600">
              <a:cs typeface="Biome Light"/>
            </a:endParaRPr>
          </a:p>
        </p:txBody>
      </p:sp>
      <p:pic>
        <p:nvPicPr>
          <p:cNvPr id="3" name="Graphic 2" descr="Upward trend outline">
            <a:extLst>
              <a:ext uri="{FF2B5EF4-FFF2-40B4-BE49-F238E27FC236}">
                <a16:creationId xmlns:a16="http://schemas.microsoft.com/office/drawing/2014/main" id="{F9BEA230-95B9-EBE1-625D-6FFE063BA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6924" y="4068423"/>
            <a:ext cx="548640" cy="548640"/>
          </a:xfrm>
          <a:prstGeom prst="rect">
            <a:avLst/>
          </a:prstGeom>
        </p:spPr>
      </p:pic>
      <p:pic>
        <p:nvPicPr>
          <p:cNvPr id="4" name="Graphic 3" descr="Presentation with checklist outline">
            <a:extLst>
              <a:ext uri="{FF2B5EF4-FFF2-40B4-BE49-F238E27FC236}">
                <a16:creationId xmlns:a16="http://schemas.microsoft.com/office/drawing/2014/main" id="{E6AC29F1-C5F4-4351-0A6F-260A95C57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50132" y="1347183"/>
            <a:ext cx="548640" cy="5486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E2480B6-8C7E-710E-3E36-10FC7E86521E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Conclusion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algn="just"/>
            <a:r>
              <a:rPr lang="en-US"/>
              <a:t>Les limitations ne </a:t>
            </a:r>
            <a:r>
              <a:rPr lang="en-US" err="1"/>
              <a:t>falsifient</a:t>
            </a:r>
            <a:r>
              <a:rPr lang="en-US"/>
              <a:t> pas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constats</a:t>
            </a:r>
            <a:r>
              <a:rPr lang="en-US"/>
              <a:t>; MongoDB </a:t>
            </a:r>
            <a:r>
              <a:rPr lang="en-US" err="1"/>
              <a:t>est</a:t>
            </a:r>
            <a:r>
              <a:rPr lang="en-US"/>
              <a:t> plus performant que Hyperledger Fabric. </a:t>
            </a:r>
          </a:p>
          <a:p>
            <a:pPr algn="just"/>
            <a:endParaRPr lang="en-US">
              <a:cs typeface="Calibri Light"/>
            </a:endParaRPr>
          </a:p>
          <a:p>
            <a:pPr algn="just"/>
            <a:r>
              <a:rPr lang="en-US">
                <a:cs typeface="Calibri Light"/>
              </a:rPr>
              <a:t>Notre conclusion </a:t>
            </a:r>
            <a:r>
              <a:rPr lang="en-US" err="1">
                <a:cs typeface="Calibri Light"/>
              </a:rPr>
              <a:t>concorde</a:t>
            </a:r>
            <a:r>
              <a:rPr lang="en-US">
                <a:cs typeface="Calibri Light"/>
              </a:rPr>
              <a:t> avec la documentation.</a:t>
            </a:r>
          </a:p>
          <a:p>
            <a:pPr algn="just"/>
            <a:endParaRPr lang="en-US">
              <a:cs typeface="Calibri Light"/>
            </a:endParaRPr>
          </a:p>
          <a:p>
            <a:pPr algn="just"/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cs typeface="Calibri Light"/>
              </a:rPr>
              <a:t>Équipe Beta</a:t>
            </a:r>
          </a:p>
          <a:p>
            <a:r>
              <a:rPr lang="en-US"/>
              <a:t>Polytechnique Montréal</a:t>
            </a:r>
            <a:endParaRPr lang="en-US">
              <a:cs typeface="Calibri Light"/>
            </a:endParaRPr>
          </a:p>
        </p:txBody>
      </p:sp>
      <p:pic>
        <p:nvPicPr>
          <p:cNvPr id="20" name="Picture Placeholder 8" descr="Arrière-plan abstrait avec un modèle de réseau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140" r="17140"/>
          <a:stretch/>
        </p:blipFill>
        <p:spPr>
          <a:xfrm>
            <a:off x="5888038" y="533400"/>
            <a:ext cx="5541962" cy="5611813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25890E4-733A-7C49-BA3F-88B1D959F2ED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61ED63-A7D3-EF36-9E03-D85D33C27B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360" y="2042790"/>
            <a:ext cx="11027350" cy="2654301"/>
          </a:xfrm>
        </p:spPr>
        <p:txBody>
          <a:bodyPr lIns="91440" tIns="45720" rIns="91440" bIns="45720" anchor="t"/>
          <a:lstStyle/>
          <a:p>
            <a:pPr>
              <a:lnSpc>
                <a:spcPct val="200000"/>
              </a:lnSpc>
            </a:pPr>
            <a:r>
              <a:rPr lang="en-US" sz="1400">
                <a:solidFill>
                  <a:srgbClr val="000000"/>
                </a:solidFill>
                <a:cs typeface="Calibri Light"/>
              </a:rPr>
              <a:t>[1] MongoDB. (2023) Introduction to MongoDB. [En </a:t>
            </a:r>
            <a:r>
              <a:rPr lang="en-US" sz="1400" err="1">
                <a:solidFill>
                  <a:srgbClr val="000000"/>
                </a:solidFill>
                <a:cs typeface="Calibri Light"/>
              </a:rPr>
              <a:t>ligne</a:t>
            </a:r>
            <a:r>
              <a:rPr lang="en-US" sz="1400">
                <a:solidFill>
                  <a:srgbClr val="000000"/>
                </a:solidFill>
                <a:cs typeface="Calibri Light"/>
              </a:rPr>
              <a:t>]. Disponible: </a:t>
            </a:r>
            <a:r>
              <a:rPr lang="en-US" sz="1400">
                <a:solidFill>
                  <a:srgbClr val="000000"/>
                </a:solidFill>
                <a:cs typeface="Calibri Light"/>
                <a:hlinkClick r:id="rId2"/>
              </a:rPr>
              <a:t>https://www.mongodb.com/docs/manual/introduction/</a:t>
            </a:r>
            <a:endParaRPr lang="en-US" sz="1400">
              <a:solidFill>
                <a:srgbClr val="404040"/>
              </a:solidFill>
              <a:cs typeface="Calibri Light"/>
            </a:endParaRPr>
          </a:p>
          <a:p>
            <a:pPr>
              <a:lnSpc>
                <a:spcPct val="200000"/>
              </a:lnSpc>
            </a:pPr>
            <a:r>
              <a:rPr lang="en-US" sz="1400">
                <a:solidFill>
                  <a:srgbClr val="000000"/>
                </a:solidFill>
                <a:cs typeface="Calibri Light"/>
              </a:rPr>
              <a:t>[2] Hyperledger Caliper (2023). Architecture. [En </a:t>
            </a:r>
            <a:r>
              <a:rPr lang="en-US" sz="1400" err="1">
                <a:solidFill>
                  <a:srgbClr val="000000"/>
                </a:solidFill>
                <a:cs typeface="Calibri Light"/>
              </a:rPr>
              <a:t>ligne</a:t>
            </a:r>
            <a:r>
              <a:rPr lang="en-US" sz="1400">
                <a:solidFill>
                  <a:srgbClr val="000000"/>
                </a:solidFill>
                <a:cs typeface="Calibri Light"/>
              </a:rPr>
              <a:t>]. Disponible: </a:t>
            </a:r>
            <a:r>
              <a:rPr lang="en-US" sz="1400">
                <a:solidFill>
                  <a:srgbClr val="000000"/>
                </a:solidFill>
                <a:cs typeface="Calibri Light"/>
                <a:hlinkClick r:id="rId3"/>
              </a:rPr>
              <a:t>https://hyperledger.github.io/caliper/v0.5.0/architecture/</a:t>
            </a:r>
            <a:endParaRPr lang="en-US" sz="1400">
              <a:cs typeface="Calibri Light"/>
            </a:endParaRPr>
          </a:p>
          <a:p>
            <a:pPr>
              <a:lnSpc>
                <a:spcPct val="200000"/>
              </a:lnSpc>
            </a:pPr>
            <a:r>
              <a:rPr lang="en-US" sz="1400">
                <a:solidFill>
                  <a:srgbClr val="000000"/>
                </a:solidFill>
                <a:cs typeface="Calibri Light"/>
              </a:rPr>
              <a:t>[3] Cooper, B. et al. "Benchmarking Cloud Serving Systems with YCSB", </a:t>
            </a:r>
            <a:r>
              <a:rPr lang="en-US" sz="1400" i="1">
                <a:solidFill>
                  <a:srgbClr val="000000"/>
                </a:solidFill>
                <a:cs typeface="Calibri Light"/>
              </a:rPr>
              <a:t>Yahoo! Research, </a:t>
            </a:r>
            <a:r>
              <a:rPr lang="en-US" sz="1400">
                <a:solidFill>
                  <a:srgbClr val="000000"/>
                </a:solidFill>
                <a:cs typeface="Calibri Light"/>
              </a:rPr>
              <a:t>Juin 2010. [En </a:t>
            </a:r>
            <a:r>
              <a:rPr lang="en-US" sz="1400" err="1">
                <a:solidFill>
                  <a:srgbClr val="000000"/>
                </a:solidFill>
                <a:cs typeface="Calibri Light"/>
              </a:rPr>
              <a:t>ligne</a:t>
            </a:r>
            <a:r>
              <a:rPr lang="en-US" sz="1400">
                <a:solidFill>
                  <a:srgbClr val="000000"/>
                </a:solidFill>
                <a:cs typeface="Calibri Light"/>
              </a:rPr>
              <a:t>]. Disponible: </a:t>
            </a:r>
            <a:r>
              <a:rPr lang="en-US" sz="1400">
                <a:ea typeface="+mn-lt"/>
                <a:cs typeface="+mn-lt"/>
                <a:hlinkClick r:id="rId4"/>
              </a:rPr>
              <a:t>https://web.archive.org/web/20170809211159id_/http://www.cs.toronto.edu/~delara/courses/csc2231/papers/cooper.pdf</a:t>
            </a:r>
            <a:endParaRPr lang="en-US" sz="1400">
              <a:solidFill>
                <a:srgbClr val="000000"/>
              </a:solidFill>
              <a:cs typeface="Calibri Light"/>
            </a:endParaRPr>
          </a:p>
          <a:p>
            <a:endParaRPr lang="en-US" sz="1100">
              <a:solidFill>
                <a:srgbClr val="404040"/>
              </a:solidFill>
              <a:cs typeface="Calibri Light"/>
            </a:endParaRPr>
          </a:p>
          <a:p>
            <a:endParaRPr lang="en-US" sz="1100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438DAF-1D42-B2FA-C4B8-797BD0AF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81167"/>
            <a:ext cx="4275138" cy="830997"/>
          </a:xfrm>
        </p:spPr>
        <p:txBody>
          <a:bodyPr lIns="91440" tIns="45720" rIns="91440" bIns="45720" anchor="t"/>
          <a:lstStyle/>
          <a:p>
            <a:r>
              <a:rPr lang="en-US" err="1"/>
              <a:t>Références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C5AC21-934B-7384-BE1C-2326DE1925E5}"/>
              </a:ext>
            </a:extLst>
          </p:cNvPr>
          <p:cNvSpPr txBox="1"/>
          <p:nvPr/>
        </p:nvSpPr>
        <p:spPr>
          <a:xfrm>
            <a:off x="11635563" y="6337005"/>
            <a:ext cx="554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842244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Équipe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12645" y="1957035"/>
            <a:ext cx="2873213" cy="373986"/>
          </a:xfrm>
        </p:spPr>
        <p:txBody>
          <a:bodyPr/>
          <a:lstStyle/>
          <a:p>
            <a:r>
              <a:rPr lang="en-US" sz="2400"/>
              <a:t>Adam Halim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4490" y="2490509"/>
            <a:ext cx="3029524" cy="1153517"/>
          </a:xfrm>
        </p:spPr>
        <p:txBody>
          <a:bodyPr/>
          <a:lstStyle/>
          <a:p>
            <a:pPr marR="71755" rtl="0">
              <a:spcBef>
                <a:spcPts val="0"/>
              </a:spcBef>
              <a:spcAft>
                <a:spcPts val="0"/>
              </a:spcAft>
            </a:pPr>
            <a:r>
              <a:rPr lang="fr-FR" sz="1800" b="0" i="1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dept</a:t>
            </a:r>
            <a:r>
              <a:rPr lang="fr-FR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Informatique et Logiciel</a:t>
            </a:r>
            <a:endParaRPr lang="fr-FR" sz="2000" b="0">
              <a:effectLst/>
            </a:endParaRPr>
          </a:p>
          <a:p>
            <a:pPr rtl="0">
              <a:spcBef>
                <a:spcPts val="0"/>
              </a:spcBef>
              <a:spcAft>
                <a:spcPts val="45"/>
              </a:spcAft>
            </a:pPr>
            <a:r>
              <a:rPr lang="fr-FR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Polytechnique Montréal</a:t>
            </a:r>
            <a:endParaRPr lang="fr-FR" sz="2000" b="0">
              <a:effectLst/>
            </a:endParaRPr>
          </a:p>
          <a:p>
            <a:pPr rtl="0">
              <a:spcBef>
                <a:spcPts val="0"/>
              </a:spcBef>
              <a:spcAft>
                <a:spcPts val="45"/>
              </a:spcAft>
            </a:pPr>
            <a:r>
              <a:rPr lang="fr-FR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Montréal, Canada </a:t>
            </a:r>
          </a:p>
          <a:p>
            <a:pPr marR="71755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adam.halim@polymtl.ca</a:t>
            </a:r>
            <a:endParaRPr lang="fr-FR" b="0">
              <a:effectLst/>
            </a:endParaRPr>
          </a:p>
          <a:p>
            <a:br>
              <a:rPr lang="fr-FR"/>
            </a:br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3528" y="4008220"/>
            <a:ext cx="2873213" cy="411148"/>
          </a:xfrm>
        </p:spPr>
        <p:txBody>
          <a:bodyPr/>
          <a:lstStyle/>
          <a:p>
            <a:r>
              <a:rPr lang="en-US" sz="2400"/>
              <a:t>Oussama </a:t>
            </a:r>
            <a:r>
              <a:rPr lang="en-US" sz="2400" err="1"/>
              <a:t>Lourhmati</a:t>
            </a:r>
            <a:r>
              <a:rPr lang="en-US" sz="2400"/>
              <a:t>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9694" y="4650962"/>
            <a:ext cx="3278366" cy="1197193"/>
          </a:xfrm>
        </p:spPr>
        <p:txBody>
          <a:bodyPr/>
          <a:lstStyle/>
          <a:p>
            <a:pPr marR="71755"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1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dept</a:t>
            </a:r>
            <a:r>
              <a:rPr lang="fr-FR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Informatique et Logiciel</a:t>
            </a:r>
            <a:endParaRPr lang="fr-FR" sz="20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45"/>
              </a:spcAft>
            </a:pPr>
            <a:r>
              <a:rPr lang="fr-FR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Polytechnique Montréal</a:t>
            </a:r>
            <a:endParaRPr lang="fr-FR" sz="20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45"/>
              </a:spcAft>
            </a:pPr>
            <a:r>
              <a:rPr lang="fr-FR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Montréal, Canada oussama.lourhmati@polymtl.ca</a:t>
            </a:r>
            <a:endParaRPr lang="fr-FR" sz="2000" b="0">
              <a:effectLst/>
            </a:endParaRPr>
          </a:p>
          <a:p>
            <a:br>
              <a:rPr lang="fr-FR" sz="2000"/>
            </a:br>
            <a:br>
              <a:rPr lang="fr-FR"/>
            </a:br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51058" y="1957035"/>
            <a:ext cx="2139696" cy="344312"/>
          </a:xfrm>
        </p:spPr>
        <p:txBody>
          <a:bodyPr/>
          <a:lstStyle/>
          <a:p>
            <a:r>
              <a:rPr lang="en-US" sz="2400" err="1"/>
              <a:t>Liêm</a:t>
            </a:r>
            <a:r>
              <a:rPr lang="en-US" sz="2400"/>
              <a:t> Truong </a:t>
            </a:r>
          </a:p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6144" y="2490509"/>
            <a:ext cx="3029525" cy="1094747"/>
          </a:xfrm>
        </p:spPr>
        <p:txBody>
          <a:bodyPr/>
          <a:lstStyle/>
          <a:p>
            <a:pPr marR="71755"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1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dept</a:t>
            </a:r>
            <a:r>
              <a:rPr lang="fr-FR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Informatique et Logiciel</a:t>
            </a:r>
            <a:endParaRPr lang="fr-FR" sz="20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45"/>
              </a:spcAft>
            </a:pPr>
            <a:r>
              <a:rPr lang="fr-FR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Polytechnique Montréal</a:t>
            </a:r>
            <a:endParaRPr lang="fr-FR" sz="20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45"/>
              </a:spcAft>
            </a:pPr>
            <a:r>
              <a:rPr lang="fr-FR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Montréal, Canada liem.truong@polymtl.ca</a:t>
            </a:r>
            <a:endParaRPr lang="fr-FR" sz="2000" b="0">
              <a:effectLst/>
            </a:endParaRPr>
          </a:p>
          <a:p>
            <a:br>
              <a:rPr lang="fr-FR" sz="2000"/>
            </a:br>
            <a:br>
              <a:rPr lang="fr-FR"/>
            </a:br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1058" y="4025376"/>
            <a:ext cx="2139696" cy="344312"/>
          </a:xfrm>
        </p:spPr>
        <p:txBody>
          <a:bodyPr/>
          <a:lstStyle/>
          <a:p>
            <a:r>
              <a:rPr lang="en-US" sz="2400" err="1"/>
              <a:t>Hee</a:t>
            </a:r>
            <a:r>
              <a:rPr lang="en-US" sz="2400"/>
              <a:t>-Min Yang</a:t>
            </a:r>
          </a:p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6144" y="4619548"/>
            <a:ext cx="3029525" cy="112975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40"/>
              </a:spcAft>
            </a:pPr>
            <a:r>
              <a:rPr lang="fr-FR" sz="1800" b="0" i="1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dept</a:t>
            </a:r>
            <a:r>
              <a:rPr lang="fr-FR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Informatique et Logiciel</a:t>
            </a:r>
            <a:endParaRPr lang="fr-FR" sz="2000" b="0">
              <a:effectLst/>
            </a:endParaRPr>
          </a:p>
          <a:p>
            <a:pPr marL="128905" rtl="0">
              <a:spcBef>
                <a:spcPts val="0"/>
              </a:spcBef>
              <a:spcAft>
                <a:spcPts val="45"/>
              </a:spcAft>
            </a:pPr>
            <a:r>
              <a:rPr lang="fr-FR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Polytechnique Montréal</a:t>
            </a:r>
            <a:endParaRPr lang="fr-FR" sz="2000" b="0">
              <a:effectLst/>
            </a:endParaRPr>
          </a:p>
          <a:p>
            <a:pPr marL="102870" indent="170180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Montréal, Canada</a:t>
            </a:r>
            <a:endParaRPr lang="fr-FR" sz="2000" b="0">
              <a:effectLst/>
            </a:endParaRPr>
          </a:p>
          <a:p>
            <a:pPr marL="102870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hee-min.yang@polymtl.ca</a:t>
            </a:r>
            <a:endParaRPr lang="fr-FR" sz="2000" b="0">
              <a:effectLst/>
            </a:endParaRPr>
          </a:p>
          <a:p>
            <a:br>
              <a:rPr lang="fr-FR" sz="2000"/>
            </a:br>
            <a:br>
              <a:rPr lang="fr-FR"/>
            </a:b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5BCA0E-E28D-37B9-FA6E-2643698A8D29}"/>
              </a:ext>
            </a:extLst>
          </p:cNvPr>
          <p:cNvSpPr txBox="1"/>
          <p:nvPr/>
        </p:nvSpPr>
        <p:spPr>
          <a:xfrm>
            <a:off x="11715307" y="6319284"/>
            <a:ext cx="474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832250"/>
            <a:ext cx="6233300" cy="4471780"/>
          </a:xfrm>
        </p:spPr>
        <p:txBody>
          <a:bodyPr lIns="91440" tIns="45720" rIns="91440" bIns="45720" anchor="t"/>
          <a:lstStyle/>
          <a:p>
            <a:pPr marL="342900" indent="-342900">
              <a:lnSpc>
                <a:spcPct val="100000"/>
              </a:lnSpc>
            </a:pPr>
            <a:r>
              <a:rPr lang="en-US" sz="2300">
                <a:cs typeface="Calibri Light"/>
              </a:rPr>
              <a:t>NoSQL</a:t>
            </a:r>
            <a:endParaRPr lang="fr-FR" sz="2300">
              <a:cs typeface="Calibri Light"/>
            </a:endParaRPr>
          </a:p>
          <a:p>
            <a:pPr marL="619125" lvl="1" indent="-285750">
              <a:lnSpc>
                <a:spcPct val="100000"/>
              </a:lnSpc>
            </a:pPr>
            <a:r>
              <a:rPr lang="en-US" sz="2300">
                <a:cs typeface="Calibri Light"/>
              </a:rPr>
              <a:t>Structures de </a:t>
            </a:r>
            <a:r>
              <a:rPr lang="en-US" sz="2300" err="1">
                <a:cs typeface="Calibri Light"/>
              </a:rPr>
              <a:t>données</a:t>
            </a:r>
            <a:r>
              <a:rPr lang="en-US" sz="2300">
                <a:cs typeface="Calibri Light"/>
              </a:rPr>
              <a:t> non </a:t>
            </a:r>
            <a:r>
              <a:rPr lang="en-US" sz="2300" err="1">
                <a:cs typeface="Calibri Light"/>
              </a:rPr>
              <a:t>tabulaire</a:t>
            </a:r>
            <a:r>
              <a:rPr lang="en-US" sz="2300">
                <a:cs typeface="Calibri Light"/>
              </a:rPr>
              <a:t> → </a:t>
            </a:r>
            <a:r>
              <a:rPr lang="en-US" sz="2300" err="1">
                <a:cs typeface="Calibri Light"/>
              </a:rPr>
              <a:t>flexibilité</a:t>
            </a:r>
            <a:r>
              <a:rPr lang="en-US" sz="2300">
                <a:cs typeface="Calibri Light"/>
              </a:rPr>
              <a:t>, performance </a:t>
            </a:r>
          </a:p>
          <a:p>
            <a:pPr marL="619125" lvl="1" indent="-285750">
              <a:lnSpc>
                <a:spcPct val="100000"/>
              </a:lnSpc>
            </a:pPr>
            <a:endParaRPr lang="en-US" sz="2300">
              <a:cs typeface="Calibri Light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300">
                <a:cs typeface="Calibri Light"/>
              </a:rPr>
              <a:t>Blockchain</a:t>
            </a:r>
          </a:p>
          <a:p>
            <a:pPr marL="619125" lvl="1">
              <a:lnSpc>
                <a:spcPct val="100000"/>
              </a:lnSpc>
            </a:pPr>
            <a:r>
              <a:rPr lang="en-US" sz="2300">
                <a:cs typeface="Calibri Light"/>
              </a:rPr>
              <a:t>Peer-to-peer (P2P) → performance, transparence</a:t>
            </a:r>
            <a:endParaRPr lang="en-US" sz="2300">
              <a:solidFill>
                <a:srgbClr val="404040"/>
              </a:solidFill>
              <a:ea typeface="+mn-lt"/>
              <a:cs typeface="+mn-lt"/>
            </a:endParaRPr>
          </a:p>
          <a:p>
            <a:pPr marL="619125" lvl="1">
              <a:lnSpc>
                <a:spcPct val="100000"/>
              </a:lnSpc>
            </a:pPr>
            <a:r>
              <a:rPr lang="en-US" sz="2300">
                <a:cs typeface="Calibri Light"/>
              </a:rPr>
              <a:t>Consensus → </a:t>
            </a:r>
            <a:r>
              <a:rPr lang="en-US" sz="2300" err="1">
                <a:cs typeface="Calibri Light"/>
              </a:rPr>
              <a:t>immuabilité</a:t>
            </a:r>
          </a:p>
          <a:p>
            <a:pPr marL="619125" lvl="1">
              <a:lnSpc>
                <a:spcPct val="100000"/>
              </a:lnSpc>
            </a:pPr>
            <a:r>
              <a:rPr lang="en-US" sz="2300">
                <a:cs typeface="Calibri Light"/>
              </a:rPr>
              <a:t>Registre </a:t>
            </a:r>
            <a:r>
              <a:rPr lang="en-US" sz="2300" err="1">
                <a:cs typeface="Calibri Light"/>
              </a:rPr>
              <a:t>partagé</a:t>
            </a:r>
            <a:r>
              <a:rPr lang="en-US" sz="2300">
                <a:cs typeface="Calibri Light"/>
              </a:rPr>
              <a:t> → </a:t>
            </a:r>
            <a:r>
              <a:rPr lang="en-US" sz="2300" err="1">
                <a:cs typeface="Calibri Light"/>
              </a:rPr>
              <a:t>traçabilité</a:t>
            </a:r>
            <a:endParaRPr lang="en-US" sz="2300">
              <a:cs typeface="Calibri Light"/>
            </a:endParaRPr>
          </a:p>
          <a:p>
            <a:pPr marL="619125" lvl="1">
              <a:lnSpc>
                <a:spcPct val="150000"/>
              </a:lnSpc>
            </a:pPr>
            <a:endParaRPr lang="en-US" sz="2300">
              <a:cs typeface="Calibri Light"/>
            </a:endParaRPr>
          </a:p>
          <a:p>
            <a:pPr marL="619125" lvl="1">
              <a:lnSpc>
                <a:spcPct val="150000"/>
              </a:lnSpc>
            </a:pPr>
            <a:endParaRPr lang="en-US">
              <a:cs typeface="Calibri Light"/>
            </a:endParaRPr>
          </a:p>
          <a:p>
            <a:pPr>
              <a:lnSpc>
                <a:spcPct val="200000"/>
              </a:lnSpc>
            </a:pPr>
            <a:endParaRPr lang="en-US">
              <a:cs typeface="Calibri Light"/>
            </a:endParaRPr>
          </a:p>
        </p:txBody>
      </p:sp>
      <p:pic>
        <p:nvPicPr>
          <p:cNvPr id="4" name="Picture Placeholder 3" descr="Motifs de vague 3D noirs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764" r="27764"/>
          <a:stretch>
            <a:fillRect/>
          </a:stretch>
        </p:blipFill>
        <p:spPr>
          <a:xfrm>
            <a:off x="7090227" y="786181"/>
            <a:ext cx="4441372" cy="5393036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3C0E3D-AC29-C668-1020-C4CFD3C3519E}"/>
              </a:ext>
            </a:extLst>
          </p:cNvPr>
          <p:cNvSpPr txBox="1"/>
          <p:nvPr/>
        </p:nvSpPr>
        <p:spPr>
          <a:xfrm>
            <a:off x="11715307" y="6319284"/>
            <a:ext cx="474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rrière-plan abstrait avec un modèle de réseau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1777" y="-238299"/>
            <a:ext cx="12189190" cy="742192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868" y="2837211"/>
            <a:ext cx="2481798" cy="889032"/>
          </a:xfrm>
        </p:spPr>
        <p:txBody>
          <a:bodyPr lIns="91440" tIns="45720" rIns="91440" bIns="45720" anchor="t"/>
          <a:lstStyle/>
          <a:p>
            <a:pPr rtl="0" eaLnBrk="1" latinLnBrk="0" hangingPunct="1"/>
            <a:r>
              <a:rPr lang="en-US" err="1">
                <a:latin typeface="Calibri Light"/>
                <a:ea typeface="+mn-ea"/>
                <a:cs typeface="Calibri Light"/>
              </a:rPr>
              <a:t>Contexte</a:t>
            </a:r>
            <a:endParaRPr lang="en-US" err="1">
              <a:latin typeface="Calibri Light"/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Calibri"/>
                <a:cs typeface="Calibri"/>
              </a:rPr>
              <a:t>Liêm Truong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288C8B6-FCB1-F650-83CB-F57D1815C5DA}"/>
              </a:ext>
            </a:extLst>
          </p:cNvPr>
          <p:cNvSpPr txBox="1"/>
          <p:nvPr/>
        </p:nvSpPr>
        <p:spPr>
          <a:xfrm>
            <a:off x="11715307" y="6319284"/>
            <a:ext cx="474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Corbe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707749"/>
            <a:ext cx="8642221" cy="626226"/>
          </a:xfrm>
        </p:spPr>
        <p:txBody>
          <a:bodyPr lIns="91440" tIns="45720" rIns="91440" bIns="45720" anchor="t"/>
          <a:lstStyle/>
          <a:p>
            <a:r>
              <a:rPr lang="en-US" sz="4000" err="1"/>
              <a:t>Contexte</a:t>
            </a:r>
            <a:r>
              <a:rPr lang="en-US" sz="4000"/>
              <a:t> : Choix des BD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818541" y="0"/>
            <a:ext cx="2373459" cy="1309835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1741452"/>
            <a:ext cx="5040604" cy="453618"/>
          </a:xfrm>
        </p:spPr>
        <p:txBody>
          <a:bodyPr/>
          <a:lstStyle/>
          <a:p>
            <a:r>
              <a:rPr lang="en-US"/>
              <a:t>Hyperledger Fabric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337" y="2584930"/>
            <a:ext cx="3917340" cy="3849728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US" sz="1800">
                <a:cs typeface="Biome Light"/>
              </a:rPr>
              <a:t>Ensemble </a:t>
            </a:r>
            <a:r>
              <a:rPr lang="en-US" sz="1800" err="1">
                <a:cs typeface="Biome Light"/>
              </a:rPr>
              <a:t>d'outils</a:t>
            </a:r>
            <a:r>
              <a:rPr lang="en-US" sz="1800">
                <a:cs typeface="Biome Light"/>
              </a:rPr>
              <a:t> et </a:t>
            </a:r>
            <a:r>
              <a:rPr lang="en-US" sz="1800" err="1">
                <a:cs typeface="Biome Light"/>
              </a:rPr>
              <a:t>librairies</a:t>
            </a:r>
            <a:r>
              <a:rPr lang="en-US" sz="1800">
                <a:cs typeface="Biome Light"/>
              </a:rPr>
              <a:t> pour </a:t>
            </a:r>
            <a:r>
              <a:rPr lang="en-US" sz="1800" err="1">
                <a:cs typeface="Biome Light"/>
              </a:rPr>
              <a:t>créer</a:t>
            </a:r>
            <a:r>
              <a:rPr lang="en-US" sz="1800">
                <a:cs typeface="Biome Light"/>
              </a:rPr>
              <a:t> </a:t>
            </a:r>
            <a:r>
              <a:rPr lang="en-US" sz="1800" err="1">
                <a:cs typeface="Biome Light"/>
              </a:rPr>
              <a:t>une</a:t>
            </a:r>
            <a:r>
              <a:rPr lang="en-US" sz="1800">
                <a:cs typeface="Biome Light"/>
              </a:rPr>
              <a:t> application blockchain</a:t>
            </a:r>
            <a:br>
              <a:rPr lang="en-US" sz="1800"/>
            </a:br>
            <a:endParaRPr lang="en-US" sz="1800"/>
          </a:p>
          <a:p>
            <a:pPr>
              <a:lnSpc>
                <a:spcPct val="100000"/>
              </a:lnSpc>
            </a:pPr>
            <a:r>
              <a:rPr lang="en-US" sz="1800" err="1">
                <a:cs typeface="Biome Light"/>
              </a:rPr>
              <a:t>Projet</a:t>
            </a:r>
            <a:r>
              <a:rPr lang="en-US" sz="1800">
                <a:cs typeface="Biome Light"/>
              </a:rPr>
              <a:t> source ouverte</a:t>
            </a:r>
            <a:endParaRPr lang="en-US" sz="1800"/>
          </a:p>
          <a:p>
            <a:pPr>
              <a:lnSpc>
                <a:spcPct val="100000"/>
              </a:lnSpc>
            </a:pPr>
            <a:endParaRPr lang="en-US" sz="1800"/>
          </a:p>
          <a:p>
            <a:pPr>
              <a:lnSpc>
                <a:spcPct val="100000"/>
              </a:lnSpc>
            </a:pPr>
            <a:r>
              <a:rPr lang="en-US" sz="1800" err="1">
                <a:cs typeface="Biome Light"/>
              </a:rPr>
              <a:t>Confidentialité</a:t>
            </a:r>
            <a:endParaRPr lang="en-US" sz="1800"/>
          </a:p>
          <a:p>
            <a:pPr lvl="1">
              <a:lnSpc>
                <a:spcPct val="100000"/>
              </a:lnSpc>
            </a:pPr>
            <a:r>
              <a:rPr lang="en-US" sz="1800" err="1">
                <a:solidFill>
                  <a:srgbClr val="000000"/>
                </a:solidFill>
                <a:cs typeface="Biome Light"/>
              </a:rPr>
              <a:t>Canaux</a:t>
            </a:r>
            <a:endParaRPr lang="en-US" sz="1800">
              <a:solidFill>
                <a:srgbClr val="000000"/>
              </a:solidFill>
              <a:cs typeface="Biome Light"/>
            </a:endParaRPr>
          </a:p>
          <a:p>
            <a:pPr lvl="1">
              <a:lnSpc>
                <a:spcPct val="100000"/>
              </a:lnSpc>
            </a:pPr>
            <a:r>
              <a:rPr lang="en-US" sz="1800" err="1">
                <a:solidFill>
                  <a:srgbClr val="000000"/>
                </a:solidFill>
                <a:cs typeface="Biome Light"/>
              </a:rPr>
              <a:t>Données</a:t>
            </a:r>
            <a:r>
              <a:rPr lang="en-US" sz="1800">
                <a:solidFill>
                  <a:srgbClr val="000000"/>
                </a:solidFill>
                <a:cs typeface="Biome Light"/>
              </a:rPr>
              <a:t> </a:t>
            </a:r>
            <a:r>
              <a:rPr lang="en-US" sz="1800" err="1">
                <a:solidFill>
                  <a:srgbClr val="000000"/>
                </a:solidFill>
                <a:cs typeface="Biome Light"/>
              </a:rPr>
              <a:t>privées</a:t>
            </a:r>
            <a:r>
              <a:rPr lang="en-US" sz="1800">
                <a:solidFill>
                  <a:srgbClr val="000000"/>
                </a:solidFill>
                <a:cs typeface="Biome Light"/>
              </a:rPr>
              <a:t> (</a:t>
            </a:r>
            <a:r>
              <a:rPr lang="en-US" sz="1800" err="1">
                <a:solidFill>
                  <a:srgbClr val="000000"/>
                </a:solidFill>
                <a:cs typeface="Biome Light"/>
              </a:rPr>
              <a:t>hashées</a:t>
            </a:r>
            <a:r>
              <a:rPr lang="en-US" sz="1800">
                <a:solidFill>
                  <a:srgbClr val="000000"/>
                </a:solidFill>
                <a:cs typeface="Biome Light"/>
              </a:rPr>
              <a:t>)</a:t>
            </a:r>
            <a:endParaRPr lang="en-US" sz="1800">
              <a:cs typeface="Calibri Light"/>
            </a:endParaRPr>
          </a:p>
          <a:p>
            <a:pPr lvl="1">
              <a:lnSpc>
                <a:spcPct val="100000"/>
              </a:lnSpc>
            </a:pPr>
            <a:r>
              <a:rPr lang="en-US" sz="1800" err="1">
                <a:solidFill>
                  <a:srgbClr val="000000"/>
                </a:solidFill>
                <a:cs typeface="Biome Light"/>
              </a:rPr>
              <a:t>Certificats</a:t>
            </a:r>
            <a:endParaRPr lang="en-US" sz="1800" err="1">
              <a:cs typeface="Calibri Light"/>
            </a:endParaRPr>
          </a:p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0844" y="1741452"/>
            <a:ext cx="3487406" cy="615704"/>
          </a:xfrm>
        </p:spPr>
        <p:txBody>
          <a:bodyPr lIns="91440" tIns="45720" rIns="91440" bIns="45720" anchor="t"/>
          <a:lstStyle/>
          <a:p>
            <a:r>
              <a:rPr lang="en-US">
                <a:cs typeface="Biome Light"/>
              </a:rPr>
              <a:t>MongoDB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67783" y="2505186"/>
            <a:ext cx="3864379" cy="3541424"/>
          </a:xfrm>
        </p:spPr>
        <p:txBody>
          <a:bodyPr lIns="91440" tIns="45720" rIns="91440" bIns="45720" anchor="t"/>
          <a:lstStyle/>
          <a:p>
            <a:r>
              <a:rPr lang="en-US" sz="1800" err="1">
                <a:cs typeface="Biome Light"/>
              </a:rPr>
              <a:t>Données</a:t>
            </a:r>
            <a:r>
              <a:rPr lang="en-US" sz="1800">
                <a:cs typeface="Biome Light"/>
              </a:rPr>
              <a:t> </a:t>
            </a:r>
            <a:r>
              <a:rPr lang="en-US" sz="1800" err="1">
                <a:cs typeface="Biome Light"/>
              </a:rPr>
              <a:t>stockées</a:t>
            </a:r>
            <a:r>
              <a:rPr lang="en-US" sz="1800">
                <a:cs typeface="Biome Light"/>
              </a:rPr>
              <a:t> dans des documents</a:t>
            </a:r>
            <a:endParaRPr lang="en-US" sz="1800"/>
          </a:p>
          <a:p>
            <a:pPr lvl="1"/>
            <a:r>
              <a:rPr lang="en-US" sz="1800">
                <a:solidFill>
                  <a:srgbClr val="000000"/>
                </a:solidFill>
                <a:cs typeface="Biome Light"/>
              </a:rPr>
              <a:t>Format </a:t>
            </a:r>
            <a:r>
              <a:rPr lang="en-US" sz="1800" err="1">
                <a:solidFill>
                  <a:srgbClr val="000000"/>
                </a:solidFill>
                <a:cs typeface="Biome Light"/>
              </a:rPr>
              <a:t>similaire</a:t>
            </a:r>
            <a:r>
              <a:rPr lang="en-US" sz="1800">
                <a:solidFill>
                  <a:srgbClr val="000000"/>
                </a:solidFill>
                <a:cs typeface="Biome Light"/>
              </a:rPr>
              <a:t> au JSON</a:t>
            </a:r>
            <a:br>
              <a:rPr lang="en-US" sz="1800"/>
            </a:br>
            <a:endParaRPr lang="en-US" sz="1800">
              <a:cs typeface="Calibri Light"/>
            </a:endParaRPr>
          </a:p>
          <a:p>
            <a:r>
              <a:rPr lang="en-US" sz="1800">
                <a:cs typeface="Biome Light"/>
              </a:rPr>
              <a:t>Structure de document variable</a:t>
            </a:r>
            <a:endParaRPr lang="en-US" sz="1800"/>
          </a:p>
          <a:p>
            <a:pPr marL="266700" lvl="1" indent="0">
              <a:buNone/>
            </a:pPr>
            <a:endParaRPr lang="en-US" sz="1800">
              <a:solidFill>
                <a:srgbClr val="404040"/>
              </a:solidFill>
              <a:cs typeface="Biome Light"/>
            </a:endParaRPr>
          </a:p>
          <a:p>
            <a:r>
              <a:rPr lang="en-US" sz="1800">
                <a:cs typeface="Biome Light"/>
              </a:rPr>
              <a:t>Mise à </a:t>
            </a:r>
            <a:r>
              <a:rPr lang="en-US" sz="1800" err="1">
                <a:cs typeface="Biome Light"/>
              </a:rPr>
              <a:t>l'échelle</a:t>
            </a:r>
            <a:r>
              <a:rPr lang="en-US" sz="1800">
                <a:cs typeface="Biome Light"/>
              </a:rPr>
              <a:t> </a:t>
            </a:r>
            <a:r>
              <a:rPr lang="en-US" sz="1800" err="1">
                <a:cs typeface="Biome Light"/>
              </a:rPr>
              <a:t>horizontale</a:t>
            </a:r>
            <a:endParaRPr lang="en-US" sz="1800"/>
          </a:p>
          <a:p>
            <a:pPr lvl="1"/>
            <a:r>
              <a:rPr lang="en-US" sz="1800" err="1">
                <a:solidFill>
                  <a:srgbClr val="000000"/>
                </a:solidFill>
                <a:cs typeface="Biome Light"/>
              </a:rPr>
              <a:t>Partitionnement</a:t>
            </a:r>
            <a:r>
              <a:rPr lang="en-US" sz="1800">
                <a:solidFill>
                  <a:srgbClr val="000000"/>
                </a:solidFill>
                <a:cs typeface="Biome Light"/>
              </a:rPr>
              <a:t> (</a:t>
            </a:r>
            <a:r>
              <a:rPr lang="en-US" sz="1800" i="1" err="1">
                <a:solidFill>
                  <a:srgbClr val="000000"/>
                </a:solidFill>
                <a:cs typeface="Biome Light"/>
              </a:rPr>
              <a:t>sharding</a:t>
            </a:r>
            <a:r>
              <a:rPr lang="en-US" sz="1800">
                <a:solidFill>
                  <a:srgbClr val="000000"/>
                </a:solidFill>
                <a:cs typeface="Biome Light"/>
              </a:rPr>
              <a:t>)</a:t>
            </a:r>
          </a:p>
          <a:p>
            <a:pPr lvl="1"/>
            <a:r>
              <a:rPr lang="en-US" sz="1800" err="1">
                <a:solidFill>
                  <a:srgbClr val="000000"/>
                </a:solidFill>
                <a:cs typeface="Biome Light"/>
              </a:rPr>
              <a:t>Répliques</a:t>
            </a:r>
            <a:endParaRPr lang="en-US" sz="1800">
              <a:solidFill>
                <a:srgbClr val="000000"/>
              </a:solidFill>
              <a:cs typeface="Biome Light"/>
            </a:endParaRPr>
          </a:p>
          <a:p>
            <a:pPr lvl="1"/>
            <a:endParaRPr lang="en-US">
              <a:cs typeface="Calibri Light"/>
            </a:endParaRPr>
          </a:p>
        </p:txBody>
      </p:sp>
      <p:pic>
        <p:nvPicPr>
          <p:cNvPr id="2" name="Picture 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43CAA0C-9361-8E8C-A1B2-D4E519654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785" y="3432364"/>
            <a:ext cx="3318729" cy="1054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43EEE6-2F43-34DE-AFC7-8EF94EE2E265}"/>
              </a:ext>
            </a:extLst>
          </p:cNvPr>
          <p:cNvSpPr txBox="1"/>
          <p:nvPr/>
        </p:nvSpPr>
        <p:spPr>
          <a:xfrm>
            <a:off x="8712857" y="4615697"/>
            <a:ext cx="34809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 Light"/>
              </a:rPr>
              <a:t>Fig 1. </a:t>
            </a:r>
            <a:r>
              <a:rPr lang="en-US" sz="1200" err="1">
                <a:cs typeface="Calibri Light"/>
              </a:rPr>
              <a:t>Exemple</a:t>
            </a:r>
            <a:r>
              <a:rPr lang="en-US" sz="1200">
                <a:cs typeface="Calibri Light"/>
              </a:rPr>
              <a:t> de document dans MongoDB [1]</a:t>
            </a:r>
            <a:endParaRPr lang="en-US" sz="12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E1FCE0-04C9-728A-676A-785BE2FA6EDD}"/>
              </a:ext>
            </a:extLst>
          </p:cNvPr>
          <p:cNvSpPr txBox="1"/>
          <p:nvPr/>
        </p:nvSpPr>
        <p:spPr>
          <a:xfrm>
            <a:off x="11715307" y="6319284"/>
            <a:ext cx="474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6188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4"/>
            <a:ext cx="8390294" cy="755300"/>
          </a:xfrm>
        </p:spPr>
        <p:txBody>
          <a:bodyPr lIns="91440" tIns="45720" rIns="91440" bIns="45720" anchor="t"/>
          <a:lstStyle/>
          <a:p>
            <a:r>
              <a:rPr lang="en-US" sz="4000" err="1"/>
              <a:t>Contexte</a:t>
            </a:r>
            <a:r>
              <a:rPr lang="en-US" sz="4000"/>
              <a:t> : </a:t>
            </a:r>
            <a:r>
              <a:rPr lang="en-US" sz="4000" err="1"/>
              <a:t>Outils</a:t>
            </a:r>
            <a:r>
              <a:rPr lang="en-US" sz="4000"/>
              <a:t> de benchmarking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560" y="2041708"/>
            <a:ext cx="5080000" cy="438150"/>
          </a:xfrm>
        </p:spPr>
        <p:txBody>
          <a:bodyPr lIns="91440" tIns="45720" rIns="91440" bIns="45720" anchor="t"/>
          <a:lstStyle/>
          <a:p>
            <a:r>
              <a:rPr lang="en-US">
                <a:cs typeface="Biome Light"/>
              </a:rPr>
              <a:t>Hyperledger Caliper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601" y="2635865"/>
            <a:ext cx="5318614" cy="2555496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sz="2400" err="1">
                <a:cs typeface="Biome Light"/>
              </a:rPr>
              <a:t>Outil</a:t>
            </a:r>
            <a:r>
              <a:rPr lang="en-US" sz="2400">
                <a:cs typeface="Biome Light"/>
              </a:rPr>
              <a:t> de benchmarking pour des applications blockchain</a:t>
            </a:r>
            <a:endParaRPr lang="en-US" sz="2400"/>
          </a:p>
          <a:p>
            <a:pPr lvl="1">
              <a:lnSpc>
                <a:spcPct val="150000"/>
              </a:lnSpc>
            </a:pPr>
            <a:r>
              <a:rPr lang="en-US" sz="1800">
                <a:cs typeface="Biome Light"/>
              </a:rPr>
              <a:t>Throughput lecture/transaction</a:t>
            </a:r>
            <a:endParaRPr lang="en-US" sz="1800">
              <a:cs typeface="Calibri Light"/>
            </a:endParaRPr>
          </a:p>
          <a:p>
            <a:pPr lvl="1">
              <a:lnSpc>
                <a:spcPct val="150000"/>
              </a:lnSpc>
            </a:pPr>
            <a:r>
              <a:rPr lang="en-US" sz="1800" err="1">
                <a:cs typeface="Biome Light"/>
              </a:rPr>
              <a:t>Latence</a:t>
            </a:r>
            <a:r>
              <a:rPr lang="en-US" sz="1800">
                <a:cs typeface="Biome Light"/>
              </a:rPr>
              <a:t> lecture/transaction</a:t>
            </a:r>
            <a:endParaRPr lang="en-US" sz="1800">
              <a:cs typeface="Calibri Light"/>
            </a:endParaRPr>
          </a:p>
          <a:p>
            <a:pPr lvl="1">
              <a:lnSpc>
                <a:spcPct val="150000"/>
              </a:lnSpc>
            </a:pPr>
            <a:r>
              <a:rPr lang="en-US" sz="1800" err="1">
                <a:cs typeface="Biome Light"/>
              </a:rPr>
              <a:t>Consommation</a:t>
            </a:r>
            <a:r>
              <a:rPr lang="en-US" sz="1800">
                <a:cs typeface="Biome Light"/>
              </a:rPr>
              <a:t> de </a:t>
            </a:r>
            <a:r>
              <a:rPr lang="en-US" sz="1800" err="1">
                <a:cs typeface="Biome Light"/>
              </a:rPr>
              <a:t>ressource</a:t>
            </a:r>
            <a:r>
              <a:rPr lang="en-US" sz="1800">
                <a:cs typeface="Biome Light"/>
              </a:rPr>
              <a:t> (CPU, </a:t>
            </a:r>
            <a:r>
              <a:rPr lang="en-US" sz="1800" err="1">
                <a:cs typeface="Biome Light"/>
              </a:rPr>
              <a:t>mémoire</a:t>
            </a:r>
            <a:r>
              <a:rPr lang="en-US" sz="1800">
                <a:cs typeface="Biome Light"/>
              </a:rPr>
              <a:t>, etc.)</a:t>
            </a:r>
            <a:br>
              <a:rPr lang="en-US">
                <a:cs typeface="Biome Light"/>
              </a:rPr>
            </a:br>
            <a:r>
              <a:rPr lang="en-US">
                <a:cs typeface="Biome Light"/>
              </a:rPr>
              <a:t> </a:t>
            </a:r>
            <a:endParaRPr lang="en-US">
              <a:cs typeface="Calibri Light"/>
            </a:endParaRPr>
          </a:p>
          <a:p>
            <a:endParaRPr lang="en-US">
              <a:cs typeface="Biome Light"/>
            </a:endParaRPr>
          </a:p>
          <a:p>
            <a:endParaRPr lang="en-US"/>
          </a:p>
          <a:p>
            <a:endParaRPr lang="en-US">
              <a:cs typeface="Calibri Light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9E739FF-5A1F-5152-19A8-C078F358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65" y="2044492"/>
            <a:ext cx="4822791" cy="3793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FC956-5F7B-F35B-71E6-42EE896242D5}"/>
              </a:ext>
            </a:extLst>
          </p:cNvPr>
          <p:cNvSpPr txBox="1"/>
          <p:nvPr/>
        </p:nvSpPr>
        <p:spPr>
          <a:xfrm>
            <a:off x="6462100" y="5923220"/>
            <a:ext cx="42602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 Light"/>
              </a:rPr>
              <a:t>Fig 2. </a:t>
            </a:r>
            <a:r>
              <a:rPr lang="en-US" sz="1600" err="1">
                <a:cs typeface="Calibri Light"/>
              </a:rPr>
              <a:t>Fonctionnement</a:t>
            </a:r>
            <a:r>
              <a:rPr lang="en-US" sz="1600">
                <a:cs typeface="Calibri Light"/>
              </a:rPr>
              <a:t> de Hyperledger Caliper [2]</a:t>
            </a:r>
            <a:endParaRPr lang="en-US" sz="16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3A5425-1AC3-20DF-53BD-8CA5B3A589B5}"/>
              </a:ext>
            </a:extLst>
          </p:cNvPr>
          <p:cNvSpPr txBox="1"/>
          <p:nvPr/>
        </p:nvSpPr>
        <p:spPr>
          <a:xfrm>
            <a:off x="11715307" y="6319284"/>
            <a:ext cx="474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0154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4"/>
            <a:ext cx="8390294" cy="755300"/>
          </a:xfrm>
        </p:spPr>
        <p:txBody>
          <a:bodyPr lIns="91440" tIns="45720" rIns="91440" bIns="45720" anchor="t"/>
          <a:lstStyle/>
          <a:p>
            <a:r>
              <a:rPr lang="en-US" sz="4000" err="1"/>
              <a:t>Contexte</a:t>
            </a:r>
            <a:r>
              <a:rPr lang="en-US" sz="4000"/>
              <a:t> : </a:t>
            </a:r>
            <a:r>
              <a:rPr lang="en-US" sz="4000" err="1"/>
              <a:t>Outils</a:t>
            </a:r>
            <a:r>
              <a:rPr lang="en-US" sz="4000"/>
              <a:t> de benchmarking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6051" y="1973765"/>
            <a:ext cx="5538931" cy="429491"/>
          </a:xfrm>
        </p:spPr>
        <p:txBody>
          <a:bodyPr lIns="91440" tIns="45720" rIns="91440" bIns="45720" anchor="t"/>
          <a:lstStyle/>
          <a:p>
            <a:r>
              <a:rPr lang="en-US">
                <a:cs typeface="Biome Light"/>
              </a:rPr>
              <a:t>Yahoo! Cloud Service Benchmark (YCSB)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7674" y="2651492"/>
            <a:ext cx="5067300" cy="2627387"/>
          </a:xfrm>
        </p:spPr>
        <p:txBody>
          <a:bodyPr lIns="91440" tIns="45720" rIns="91440" bIns="45720" anchor="t"/>
          <a:lstStyle/>
          <a:p>
            <a:r>
              <a:rPr lang="en-US" sz="2400" err="1">
                <a:cs typeface="Biome Light"/>
              </a:rPr>
              <a:t>Outil</a:t>
            </a:r>
            <a:r>
              <a:rPr lang="en-US" sz="2400">
                <a:cs typeface="Biome Light"/>
              </a:rPr>
              <a:t> de benchmarking pour des bases de </a:t>
            </a:r>
            <a:r>
              <a:rPr lang="en-US" sz="2400" err="1">
                <a:cs typeface="Biome Light"/>
              </a:rPr>
              <a:t>données</a:t>
            </a:r>
            <a:r>
              <a:rPr lang="en-US" sz="2400">
                <a:cs typeface="Biome Light"/>
              </a:rPr>
              <a:t> de type </a:t>
            </a:r>
            <a:r>
              <a:rPr lang="en-US" sz="2400" err="1">
                <a:cs typeface="Biome Light"/>
              </a:rPr>
              <a:t>clé-valeur</a:t>
            </a:r>
            <a:r>
              <a:rPr lang="en-US" sz="2400">
                <a:cs typeface="Biome Light"/>
              </a:rPr>
              <a:t> et </a:t>
            </a:r>
            <a:r>
              <a:rPr lang="en-US" sz="2400" i="1">
                <a:cs typeface="Biome Light"/>
              </a:rPr>
              <a:t>cloud</a:t>
            </a:r>
            <a:endParaRPr lang="en-US" sz="2400"/>
          </a:p>
          <a:p>
            <a:pPr marL="0" indent="0">
              <a:buNone/>
            </a:pPr>
            <a:endParaRPr lang="en-US" sz="2400" i="1">
              <a:cs typeface="Biome Light"/>
            </a:endParaRPr>
          </a:p>
          <a:p>
            <a:r>
              <a:rPr lang="en-US" sz="2400" err="1">
                <a:cs typeface="Biome Light"/>
              </a:rPr>
              <a:t>Différentes</a:t>
            </a:r>
            <a:r>
              <a:rPr lang="en-US" sz="2400">
                <a:cs typeface="Biome Light"/>
              </a:rPr>
              <a:t> façons de </a:t>
            </a:r>
            <a:r>
              <a:rPr lang="en-US" sz="2400" err="1">
                <a:cs typeface="Biome Light"/>
              </a:rPr>
              <a:t>définir</a:t>
            </a:r>
            <a:r>
              <a:rPr lang="en-US" sz="2400">
                <a:cs typeface="Biome Light"/>
              </a:rPr>
              <a:t> les workloads</a:t>
            </a:r>
            <a:endParaRPr lang="en-US" sz="2400"/>
          </a:p>
          <a:p>
            <a:pPr lvl="1"/>
            <a:r>
              <a:rPr lang="en-US" sz="1800">
                <a:solidFill>
                  <a:srgbClr val="000000"/>
                </a:solidFill>
                <a:cs typeface="Biome Light"/>
              </a:rPr>
              <a:t>YCSB Client</a:t>
            </a:r>
            <a:endParaRPr lang="en-US" sz="1800">
              <a:cs typeface="Calibri Light"/>
            </a:endParaRPr>
          </a:p>
          <a:p>
            <a:pPr lvl="1"/>
            <a:r>
              <a:rPr lang="en-US" sz="1800">
                <a:solidFill>
                  <a:srgbClr val="000000"/>
                </a:solidFill>
                <a:cs typeface="Biome Light"/>
              </a:rPr>
              <a:t>Core workloads</a:t>
            </a:r>
            <a:endParaRPr lang="en-US" sz="1800"/>
          </a:p>
          <a:p>
            <a:endParaRPr lang="en-US"/>
          </a:p>
        </p:txBody>
      </p:sp>
      <p:pic>
        <p:nvPicPr>
          <p:cNvPr id="7" name="Picture 9" descr="Diagram&#10;&#10;Description automatically generated">
            <a:extLst>
              <a:ext uri="{FF2B5EF4-FFF2-40B4-BE49-F238E27FC236}">
                <a16:creationId xmlns:a16="http://schemas.microsoft.com/office/drawing/2014/main" id="{8C36BA02-150A-A728-AE25-24FCC021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303" y="2008479"/>
            <a:ext cx="5038463" cy="3598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CD5EFF-605C-BAC7-3047-A563D6B225F7}"/>
              </a:ext>
            </a:extLst>
          </p:cNvPr>
          <p:cNvSpPr txBox="1"/>
          <p:nvPr/>
        </p:nvSpPr>
        <p:spPr>
          <a:xfrm>
            <a:off x="7510654" y="5700097"/>
            <a:ext cx="34722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 Light"/>
              </a:rPr>
              <a:t>Fig 3. Architecture de YCSB Client [3]</a:t>
            </a:r>
            <a:endParaRPr lang="en-US" sz="16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5392B0-F344-62E3-E2A6-FA84C59D05FF}"/>
              </a:ext>
            </a:extLst>
          </p:cNvPr>
          <p:cNvSpPr txBox="1"/>
          <p:nvPr/>
        </p:nvSpPr>
        <p:spPr>
          <a:xfrm>
            <a:off x="11715307" y="6319284"/>
            <a:ext cx="474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Corbe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0927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nception abstraite avec lignes et symboles financie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785" b="7785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612" y="2925816"/>
            <a:ext cx="4564007" cy="1092822"/>
          </a:xfrm>
        </p:spPr>
        <p:txBody>
          <a:bodyPr lIns="91440" tIns="45720" rIns="91440" bIns="45720" anchor="t"/>
          <a:lstStyle/>
          <a:p>
            <a:pPr rtl="0" eaLnBrk="1" latinLnBrk="0" hangingPunct="1"/>
            <a:r>
              <a:rPr lang="en-US" sz="4800" kern="1200">
                <a:effectLst/>
                <a:latin typeface="Calibri Light"/>
                <a:ea typeface="+mn-ea"/>
                <a:cs typeface="Calibri Light"/>
              </a:rPr>
              <a:t>Expérimentations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Calibri"/>
                <a:cs typeface="Calibri"/>
              </a:rPr>
              <a:t>Oussama Lourhmati</a:t>
            </a: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EE397C-0991-2459-64B0-26BA00812325}"/>
              </a:ext>
            </a:extLst>
          </p:cNvPr>
          <p:cNvSpPr txBox="1"/>
          <p:nvPr/>
        </p:nvSpPr>
        <p:spPr>
          <a:xfrm>
            <a:off x="11715307" y="6319284"/>
            <a:ext cx="4749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Corbe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62519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9813C7C888F04CA9DEFFAE688A2C46" ma:contentTypeVersion="2" ma:contentTypeDescription="Create a new document." ma:contentTypeScope="" ma:versionID="7e8b13b761bb67402714987d683882d6">
  <xsd:schema xmlns:xsd="http://www.w3.org/2001/XMLSchema" xmlns:xs="http://www.w3.org/2001/XMLSchema" xmlns:p="http://schemas.microsoft.com/office/2006/metadata/properties" xmlns:ns2="184221cb-9705-423c-b14c-6006fb4e4326" targetNamespace="http://schemas.microsoft.com/office/2006/metadata/properties" ma:root="true" ma:fieldsID="78c7731eff64077637ef7ad19918208e" ns2:_="">
    <xsd:import namespace="184221cb-9705-423c-b14c-6006fb4e43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4221cb-9705-423c-b14c-6006fb4e43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C95D66-EF15-4F87-AD7B-F5949FC0AC91}">
  <ds:schemaRefs>
    <ds:schemaRef ds:uri="184221cb-9705-423c-b14c-6006fb4e43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Application>Microsoft Office PowerPoint</Application>
  <PresentationFormat>Widescreen</PresentationFormat>
  <Slides>24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Comparaison entre NoSQL et Blockchain en tant que bases de données distribuées</vt:lpstr>
      <vt:lpstr>Plan de la présentation</vt:lpstr>
      <vt:lpstr>Équipe</vt:lpstr>
      <vt:lpstr>Introduction</vt:lpstr>
      <vt:lpstr>Contexte</vt:lpstr>
      <vt:lpstr>Contexte : Choix des BD</vt:lpstr>
      <vt:lpstr>Contexte : Outils de benchmarking</vt:lpstr>
      <vt:lpstr>Contexte : Outils de benchmarking</vt:lpstr>
      <vt:lpstr>Expérimentations</vt:lpstr>
      <vt:lpstr>Setup des expérimentations </vt:lpstr>
      <vt:lpstr>Déploiement </vt:lpstr>
      <vt:lpstr>Tâches et workloads</vt:lpstr>
      <vt:lpstr>Résultats</vt:lpstr>
      <vt:lpstr>Latence par opération</vt:lpstr>
      <vt:lpstr>Latence par charge de travail</vt:lpstr>
      <vt:lpstr>Débit par charge de travail</vt:lpstr>
      <vt:lpstr>Discussion</vt:lpstr>
      <vt:lpstr>Test de latence par opération</vt:lpstr>
      <vt:lpstr>Test de latence par charge de travail</vt:lpstr>
      <vt:lpstr>Test de débit par charge de travail</vt:lpstr>
      <vt:lpstr>Différences entre les systèmes </vt:lpstr>
      <vt:lpstr>Conclusion </vt:lpstr>
      <vt:lpstr>Conclusion </vt:lpstr>
      <vt:lpstr>Références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Comparaison entre NoSQL et Blockchain en tant que bases de données distribuées</dc:title>
  <dc:creator>Adam Halim</dc:creator>
  <cp:revision>1</cp:revision>
  <dcterms:created xsi:type="dcterms:W3CDTF">2023-04-09T21:23:12Z</dcterms:created>
  <dcterms:modified xsi:type="dcterms:W3CDTF">2023-04-14T01:39:14Z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0x010100FE9813C7C888F04CA9DEFFAE688A2C46</vt:lpwstr>
  </property>
</Properties>
</file>